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0"/>
  </p:notesMasterIdLst>
  <p:handoutMasterIdLst>
    <p:handoutMasterId r:id="rId61"/>
  </p:handoutMasterIdLst>
  <p:sldIdLst>
    <p:sldId id="330" r:id="rId3"/>
    <p:sldId id="329" r:id="rId4"/>
    <p:sldId id="258" r:id="rId5"/>
    <p:sldId id="259" r:id="rId6"/>
    <p:sldId id="260" r:id="rId7"/>
    <p:sldId id="262" r:id="rId8"/>
    <p:sldId id="263" r:id="rId9"/>
    <p:sldId id="264" r:id="rId10"/>
    <p:sldId id="265" r:id="rId11"/>
    <p:sldId id="266" r:id="rId12"/>
    <p:sldId id="267" r:id="rId13"/>
    <p:sldId id="268" r:id="rId14"/>
    <p:sldId id="269" r:id="rId15"/>
    <p:sldId id="331" r:id="rId16"/>
    <p:sldId id="274" r:id="rId17"/>
    <p:sldId id="275" r:id="rId18"/>
    <p:sldId id="276" r:id="rId19"/>
    <p:sldId id="299" r:id="rId20"/>
    <p:sldId id="272" r:id="rId21"/>
    <p:sldId id="300" r:id="rId22"/>
    <p:sldId id="301" r:id="rId23"/>
    <p:sldId id="302" r:id="rId24"/>
    <p:sldId id="303" r:id="rId25"/>
    <p:sldId id="305" r:id="rId26"/>
    <p:sldId id="271" r:id="rId27"/>
    <p:sldId id="332" r:id="rId28"/>
    <p:sldId id="278" r:id="rId29"/>
    <p:sldId id="306" r:id="rId30"/>
    <p:sldId id="307" r:id="rId31"/>
    <p:sldId id="261" r:id="rId32"/>
    <p:sldId id="308" r:id="rId33"/>
    <p:sldId id="316" r:id="rId34"/>
    <p:sldId id="317" r:id="rId35"/>
    <p:sldId id="279" r:id="rId36"/>
    <p:sldId id="304" r:id="rId37"/>
    <p:sldId id="280" r:id="rId38"/>
    <p:sldId id="333" r:id="rId39"/>
    <p:sldId id="281" r:id="rId40"/>
    <p:sldId id="324" r:id="rId41"/>
    <p:sldId id="326" r:id="rId42"/>
    <p:sldId id="282" r:id="rId43"/>
    <p:sldId id="327" r:id="rId44"/>
    <p:sldId id="328" r:id="rId45"/>
    <p:sldId id="325" r:id="rId46"/>
    <p:sldId id="318" r:id="rId47"/>
    <p:sldId id="270" r:id="rId48"/>
    <p:sldId id="319" r:id="rId49"/>
    <p:sldId id="320" r:id="rId50"/>
    <p:sldId id="273" r:id="rId51"/>
    <p:sldId id="321" r:id="rId52"/>
    <p:sldId id="322" r:id="rId53"/>
    <p:sldId id="323" r:id="rId54"/>
    <p:sldId id="334" r:id="rId55"/>
    <p:sldId id="340" r:id="rId56"/>
    <p:sldId id="337" r:id="rId57"/>
    <p:sldId id="293" r:id="rId58"/>
    <p:sldId id="295"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3" autoAdjust="0"/>
    <p:restoredTop sz="94637"/>
  </p:normalViewPr>
  <p:slideViewPr>
    <p:cSldViewPr snapToGrid="0">
      <p:cViewPr varScale="1">
        <p:scale>
          <a:sx n="52" d="100"/>
          <a:sy n="52" d="100"/>
        </p:scale>
        <p:origin x="840" y="192"/>
      </p:cViewPr>
      <p:guideLst/>
    </p:cSldViewPr>
  </p:slideViewPr>
  <p:notesTextViewPr>
    <p:cViewPr>
      <p:scale>
        <a:sx n="1" d="1"/>
        <a:sy n="1" d="1"/>
      </p:scale>
      <p:origin x="0" y="0"/>
    </p:cViewPr>
  </p:notesTextViewPr>
  <p:notesViewPr>
    <p:cSldViewPr snapToGrid="0">
      <p:cViewPr varScale="1">
        <p:scale>
          <a:sx n="87" d="100"/>
          <a:sy n="87" d="100"/>
        </p:scale>
        <p:origin x="333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59336E-2"/>
          <c:y val="3.4660200000000002E-2"/>
          <c:w val="0.93906599999999996"/>
          <c:h val="0.896428"/>
        </c:manualLayout>
      </c:layout>
      <c:barChart>
        <c:barDir val="col"/>
        <c:grouping val="clustered"/>
        <c:varyColors val="0"/>
        <c:ser>
          <c:idx val="0"/>
          <c:order val="0"/>
          <c:tx>
            <c:strRef>
              <c:f>Sheet1!$A$2</c:f>
              <c:strCache>
                <c:ptCount val="1"/>
                <c:pt idx="0">
                  <c:v>未命名 1</c:v>
                </c:pt>
              </c:strCache>
            </c:strRef>
          </c:tx>
          <c:spPr>
            <a:solidFill>
              <a:srgbClr val="783887"/>
            </a:solidFill>
            <a:ln w="12700" cap="flat">
              <a:noFill/>
              <a:miter lim="400000"/>
            </a:ln>
            <a:effectLst/>
          </c:spPr>
          <c:invertIfNegative val="0"/>
          <c:dLbls>
            <c:numFmt formatCode="#,##0%" sourceLinked="0"/>
            <c:spPr>
              <a:noFill/>
              <a:ln>
                <a:noFill/>
              </a:ln>
              <a:effectLst/>
            </c:spPr>
            <c:txPr>
              <a:bodyPr wrap="square" lIns="38100" tIns="19050" rIns="38100" bIns="19050" anchor="ctr">
                <a:spAutoFit/>
              </a:bodyPr>
              <a:lstStyle/>
              <a:p>
                <a:pPr>
                  <a:defRPr sz="2400"/>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Sheet1!$B$1:$J$1</c:f>
              <c:strCache>
                <c:ptCount val="9"/>
                <c:pt idx="0">
                  <c:v>Selenium</c:v>
                </c:pt>
                <c:pt idx="1">
                  <c:v>自研</c:v>
                </c:pt>
                <c:pt idx="2">
                  <c:v>Robot Framework</c:v>
                </c:pt>
                <c:pt idx="3">
                  <c:v>其他</c:v>
                </c:pt>
                <c:pt idx="4">
                  <c:v>Cypress</c:v>
                </c:pt>
                <c:pt idx="5">
                  <c:v>Cucumber</c:v>
                </c:pt>
                <c:pt idx="6">
                  <c:v>Galen Framework</c:v>
                </c:pt>
                <c:pt idx="7">
                  <c:v>EorlCroy</c:v>
                </c:pt>
                <c:pt idx="8">
                  <c:v>Carina</c:v>
                </c:pt>
              </c:strCache>
            </c:strRef>
          </c:cat>
          <c:val>
            <c:numRef>
              <c:f>Sheet1!$B$2:$J$2</c:f>
              <c:numCache>
                <c:formatCode>General</c:formatCode>
                <c:ptCount val="9"/>
                <c:pt idx="0">
                  <c:v>0.35899999999999999</c:v>
                </c:pt>
                <c:pt idx="1">
                  <c:v>0.314</c:v>
                </c:pt>
                <c:pt idx="2">
                  <c:v>0.115</c:v>
                </c:pt>
                <c:pt idx="3">
                  <c:v>8.3000000000000004E-2</c:v>
                </c:pt>
                <c:pt idx="4">
                  <c:v>5.0999999999999997E-2</c:v>
                </c:pt>
                <c:pt idx="5">
                  <c:v>3.7999999999999999E-2</c:v>
                </c:pt>
                <c:pt idx="6">
                  <c:v>1.9E-2</c:v>
                </c:pt>
                <c:pt idx="7">
                  <c:v>1.2999999999999999E-2</c:v>
                </c:pt>
                <c:pt idx="8">
                  <c:v>6.0000000000000001E-3</c:v>
                </c:pt>
              </c:numCache>
            </c:numRef>
          </c:val>
          <c:extLst>
            <c:ext xmlns:c16="http://schemas.microsoft.com/office/drawing/2014/chart" uri="{C3380CC4-5D6E-409C-BE32-E72D297353CC}">
              <c16:uniqueId val="{00000000-C778-4BEF-B268-36AB7882A796}"/>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1800"/>
            </a:pPr>
            <a:endParaRPr lang="zh-CN"/>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2400"/>
            </a:pPr>
            <a:endParaRPr lang="zh-CN"/>
          </a:p>
        </c:txPr>
        <c:crossAx val="2094734552"/>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6D0B50B-53C9-A862-1324-875564FFF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BBAAAD6-2AC8-136F-B6A7-B8C8CC6CC6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8D73B-8864-466E-8E30-48428B0D6C5E}" type="datetimeFigureOut">
              <a:rPr lang="zh-CN" altLang="en-US" smtClean="0"/>
              <a:t>2022/12/24</a:t>
            </a:fld>
            <a:endParaRPr lang="zh-CN" altLang="en-US"/>
          </a:p>
        </p:txBody>
      </p:sp>
      <p:sp>
        <p:nvSpPr>
          <p:cNvPr id="4" name="页脚占位符 3">
            <a:extLst>
              <a:ext uri="{FF2B5EF4-FFF2-40B4-BE49-F238E27FC236}">
                <a16:creationId xmlns:a16="http://schemas.microsoft.com/office/drawing/2014/main" id="{67DBE02F-6398-6C7D-1FFA-424603028A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64C914-52AC-E70D-181C-2EB2D12490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E9B33-D779-4211-907E-788B66F207E7}" type="slidenum">
              <a:rPr lang="zh-CN" altLang="en-US" smtClean="0"/>
              <a:t>‹#›</a:t>
            </a:fld>
            <a:endParaRPr lang="zh-CN" altLang="en-US"/>
          </a:p>
        </p:txBody>
      </p:sp>
    </p:spTree>
    <p:extLst>
      <p:ext uri="{BB962C8B-B14F-4D97-AF65-F5344CB8AC3E}">
        <p14:creationId xmlns:p14="http://schemas.microsoft.com/office/powerpoint/2010/main" val="3121410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panose="020F0502020204030204" charset="-122"/>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ea typeface="思源黑体" panose="020F0502020204030204" charset="-122"/>
            </a:endParaRPr>
          </a:p>
        </p:txBody>
      </p:sp>
    </p:spTree>
    <p:extLst>
      <p:ext uri="{BB962C8B-B14F-4D97-AF65-F5344CB8AC3E}">
        <p14:creationId xmlns:p14="http://schemas.microsoft.com/office/powerpoint/2010/main" val="102858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panose="020F0502020204030204" charset="-122"/>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ea typeface="思源黑体" panose="020F0502020204030204" charset="-122"/>
            </a:endParaRPr>
          </a:p>
        </p:txBody>
      </p:sp>
    </p:spTree>
    <p:extLst>
      <p:ext uri="{BB962C8B-B14F-4D97-AF65-F5344CB8AC3E}">
        <p14:creationId xmlns:p14="http://schemas.microsoft.com/office/powerpoint/2010/main" val="339622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panose="020F0502020204030204" charset="-122"/>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ea typeface="思源黑体" panose="020F0502020204030204" charset="-122"/>
            </a:endParaRPr>
          </a:p>
        </p:txBody>
      </p:sp>
    </p:spTree>
    <p:extLst>
      <p:ext uri="{BB962C8B-B14F-4D97-AF65-F5344CB8AC3E}">
        <p14:creationId xmlns:p14="http://schemas.microsoft.com/office/powerpoint/2010/main" val="188119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panose="020F0502020204030204" charset="-122"/>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ea typeface="思源黑体" panose="020F0502020204030204" charset="-122"/>
            </a:endParaRPr>
          </a:p>
        </p:txBody>
      </p:sp>
    </p:spTree>
    <p:extLst>
      <p:ext uri="{BB962C8B-B14F-4D97-AF65-F5344CB8AC3E}">
        <p14:creationId xmlns:p14="http://schemas.microsoft.com/office/powerpoint/2010/main" val="411766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panose="020F0502020204030204" charset="-122"/>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ea typeface="思源黑体" panose="020F0502020204030204" charset="-122"/>
            </a:endParaRPr>
          </a:p>
        </p:txBody>
      </p:sp>
    </p:spTree>
    <p:extLst>
      <p:ext uri="{BB962C8B-B14F-4D97-AF65-F5344CB8AC3E}">
        <p14:creationId xmlns:p14="http://schemas.microsoft.com/office/powerpoint/2010/main" val="1067991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tiff"/><Relationship Id="rId4" Type="http://schemas.openxmlformats.org/officeDocument/2006/relationships/image" Target="../media/image12.tif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1552103" y="748780"/>
            <a:ext cx="21762984" cy="1397000"/>
          </a:xfrm>
        </p:spPr>
        <p:txBody>
          <a:bodyPr>
            <a:noAutofit/>
          </a:bodyPr>
          <a:lstStyle>
            <a:lvl1pPr marL="0" indent="0" algn="l" defTabSz="1828823" rtl="0" eaLnBrk="1" latinLnBrk="0" hangingPunct="1">
              <a:lnSpc>
                <a:spcPct val="90000"/>
              </a:lnSpc>
              <a:spcBef>
                <a:spcPct val="0"/>
              </a:spcBef>
              <a:buClr>
                <a:schemeClr val="accent4"/>
              </a:buClr>
              <a:buFontTx/>
              <a:buNone/>
              <a:defRPr kumimoji="1" lang="zh-CN" altLang="en-US" sz="7467"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371949" y="993604"/>
            <a:ext cx="1684400" cy="911208"/>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1" name="矩形 10">
            <a:extLst>
              <a:ext uri="{FF2B5EF4-FFF2-40B4-BE49-F238E27FC236}">
                <a16:creationId xmlns:a16="http://schemas.microsoft.com/office/drawing/2014/main" id="{13FE314C-5BE2-3943-A8E3-C70AFD1CEC5C}"/>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2" name="图片 11">
            <a:extLst>
              <a:ext uri="{FF2B5EF4-FFF2-40B4-BE49-F238E27FC236}">
                <a16:creationId xmlns:a16="http://schemas.microsoft.com/office/drawing/2014/main" id="{0A638777-D302-3B49-8DE6-CAA4A328A4D3}"/>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4" name="Picture 2">
            <a:extLst>
              <a:ext uri="{FF2B5EF4-FFF2-40B4-BE49-F238E27FC236}">
                <a16:creationId xmlns:a16="http://schemas.microsoft.com/office/drawing/2014/main" id="{0D797A73-5E4A-D048-B632-7F9C52E9AEB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8" name="MeterSphere-紫色.png" descr="MeterSphere-紫色.png">
            <a:extLst>
              <a:ext uri="{FF2B5EF4-FFF2-40B4-BE49-F238E27FC236}">
                <a16:creationId xmlns:a16="http://schemas.microsoft.com/office/drawing/2014/main" id="{62141664-BF0A-1A49-9EFB-EFEF7FD89550}"/>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50824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1552103" y="748780"/>
            <a:ext cx="21762984" cy="1397000"/>
          </a:xfrm>
        </p:spPr>
        <p:txBody>
          <a:bodyPr>
            <a:noAutofit/>
          </a:bodyPr>
          <a:lstStyle>
            <a:lvl1pPr marL="0" indent="0" algn="l">
              <a:buClr>
                <a:schemeClr val="accent4"/>
              </a:buClr>
              <a:buFontTx/>
              <a:buNone/>
              <a:defRPr sz="7467"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371949" y="993604"/>
            <a:ext cx="1684400" cy="911208"/>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1552103" y="3409698"/>
            <a:ext cx="19008093" cy="5956973"/>
          </a:xfrm>
        </p:spPr>
        <p:txBody>
          <a:bodyPr/>
          <a:lstStyle>
            <a:lvl1pPr marL="457206" indent="-457206">
              <a:lnSpc>
                <a:spcPct val="150000"/>
              </a:lnSpc>
              <a:buClr>
                <a:srgbClr val="FFC600"/>
              </a:buClr>
              <a:buSzPct val="100000"/>
              <a:buFont typeface="Arial" panose="020B0604020202020204"/>
              <a:buChar char="•"/>
              <a:defRPr sz="6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1371617" indent="-457206">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2286029" indent="-457206">
              <a:lnSpc>
                <a:spcPct val="150000"/>
              </a:lnSpc>
              <a:buClr>
                <a:srgbClr val="FFC600"/>
              </a:buClr>
              <a:buFont typeface="Arial" panose="020B0604020202020204"/>
              <a:buChar char="•"/>
              <a:defRPr sz="4267"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3200440" indent="-457206">
              <a:lnSpc>
                <a:spcPct val="150000"/>
              </a:lnSpc>
              <a:buClr>
                <a:srgbClr val="FFC600"/>
              </a:buClr>
              <a:buFont typeface="Arial" panose="020B0604020202020204"/>
              <a:buChar char="•"/>
              <a:defRPr sz="3733"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3657646" indent="0">
              <a:lnSpc>
                <a:spcPct val="150000"/>
              </a:lnSpc>
              <a:buClr>
                <a:srgbClr val="FFC600"/>
              </a:buClr>
              <a:buFont typeface="Arial" panose="020B0604020202020204"/>
              <a:buNone/>
              <a:defRPr sz="4267"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2" name="矩形 11">
            <a:extLst>
              <a:ext uri="{FF2B5EF4-FFF2-40B4-BE49-F238E27FC236}">
                <a16:creationId xmlns:a16="http://schemas.microsoft.com/office/drawing/2014/main" id="{6231B826-5F32-DA43-BE9B-FFF659C6F7E4}"/>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4" name="图片 13">
            <a:extLst>
              <a:ext uri="{FF2B5EF4-FFF2-40B4-BE49-F238E27FC236}">
                <a16:creationId xmlns:a16="http://schemas.microsoft.com/office/drawing/2014/main" id="{EC84E82B-7FA2-CF41-98ED-14E919200396}"/>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8" name="Picture 2">
            <a:extLst>
              <a:ext uri="{FF2B5EF4-FFF2-40B4-BE49-F238E27FC236}">
                <a16:creationId xmlns:a16="http://schemas.microsoft.com/office/drawing/2014/main" id="{540F2BF6-7F68-3746-8CA8-13C413429E9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9" name="MeterSphere-紫色.png" descr="MeterSphere-紫色.png">
            <a:extLst>
              <a:ext uri="{FF2B5EF4-FFF2-40B4-BE49-F238E27FC236}">
                <a16:creationId xmlns:a16="http://schemas.microsoft.com/office/drawing/2014/main" id="{1FC390D6-348D-004C-BA6A-66B65914B148}"/>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50673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5664199"/>
            <a:ext cx="24384000" cy="2363411"/>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2687964" y="5640011"/>
            <a:ext cx="19008093" cy="2387600"/>
          </a:xfrm>
        </p:spPr>
        <p:txBody>
          <a:bodyPr>
            <a:normAutofit/>
          </a:bodyPr>
          <a:lstStyle>
            <a:lvl1pPr marL="0" indent="0" algn="ctr">
              <a:buClr>
                <a:schemeClr val="accent4"/>
              </a:buClr>
              <a:buFontTx/>
              <a:buNone/>
              <a:defRPr sz="9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639" y="6152182"/>
            <a:ext cx="24399299" cy="1411637"/>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sz="8533"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sz="8533"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grpSp>
      </p:grpSp>
    </p:spTree>
    <p:extLst>
      <p:ext uri="{BB962C8B-B14F-4D97-AF65-F5344CB8AC3E}">
        <p14:creationId xmlns:p14="http://schemas.microsoft.com/office/powerpoint/2010/main" val="1384272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2687964" y="5664200"/>
            <a:ext cx="19008093" cy="2387600"/>
          </a:xfrm>
        </p:spPr>
        <p:txBody>
          <a:bodyPr>
            <a:normAutofit/>
          </a:bodyPr>
          <a:lstStyle>
            <a:lvl1pPr marL="0" indent="0" algn="ctr">
              <a:buClr>
                <a:schemeClr val="accent4"/>
              </a:buClr>
              <a:buFontTx/>
              <a:buNone/>
              <a:defRPr sz="9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4889635" y="5541667"/>
            <a:ext cx="15034661" cy="2632667"/>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id="{EA0EB422-2137-1B49-BC80-757FBABE0E94}"/>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4" name="图片 13">
            <a:extLst>
              <a:ext uri="{FF2B5EF4-FFF2-40B4-BE49-F238E27FC236}">
                <a16:creationId xmlns:a16="http://schemas.microsoft.com/office/drawing/2014/main" id="{CA04C7CA-C20E-144C-8A43-4F89DD2B9245}"/>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5" name="Picture 2">
            <a:extLst>
              <a:ext uri="{FF2B5EF4-FFF2-40B4-BE49-F238E27FC236}">
                <a16:creationId xmlns:a16="http://schemas.microsoft.com/office/drawing/2014/main" id="{DB724DC3-F8F2-8D44-A7AB-7F4F4A3F57D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7" name="MeterSphere-紫色.png" descr="MeterSphere-紫色.png">
            <a:extLst>
              <a:ext uri="{FF2B5EF4-FFF2-40B4-BE49-F238E27FC236}">
                <a16:creationId xmlns:a16="http://schemas.microsoft.com/office/drawing/2014/main" id="{D7AA78C2-C080-944A-94E0-50436039AD21}"/>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3778474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2687964" y="5664200"/>
            <a:ext cx="19008093" cy="2387600"/>
          </a:xfrm>
        </p:spPr>
        <p:txBody>
          <a:bodyPr>
            <a:normAutofit/>
          </a:bodyPr>
          <a:lstStyle>
            <a:lvl1pPr marL="0" indent="0" algn="ctr">
              <a:buClr>
                <a:schemeClr val="accent4"/>
              </a:buClr>
              <a:buFontTx/>
              <a:buNone/>
              <a:defRPr sz="9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4889635" y="5541667"/>
            <a:ext cx="15034661" cy="2632667"/>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11295531"/>
            <a:ext cx="24384000" cy="2420469"/>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11295531"/>
            <a:ext cx="24384000" cy="2420469"/>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6424" y="12049104"/>
            <a:ext cx="3779424" cy="1259808"/>
          </a:xfrm>
          <a:prstGeom prst="rect">
            <a:avLst/>
          </a:prstGeom>
        </p:spPr>
      </p:pic>
      <p:pic>
        <p:nvPicPr>
          <p:cNvPr id="5" name="图片 4">
            <a:extLst>
              <a:ext uri="{FF2B5EF4-FFF2-40B4-BE49-F238E27FC236}">
                <a16:creationId xmlns:a16="http://schemas.microsoft.com/office/drawing/2014/main" id="{9F471CF8-0AD3-FF40-84F4-429FC19A8C02}"/>
              </a:ext>
            </a:extLst>
          </p:cNvPr>
          <p:cNvPicPr>
            <a:picLocks noChangeAspect="1"/>
          </p:cNvPicPr>
          <p:nvPr userDrawn="1"/>
        </p:nvPicPr>
        <p:blipFill>
          <a:blip r:embed="rId4"/>
          <a:stretch>
            <a:fillRect/>
          </a:stretch>
        </p:blipFill>
        <p:spPr>
          <a:xfrm>
            <a:off x="10150965" y="12254310"/>
            <a:ext cx="4512000" cy="849397"/>
          </a:xfrm>
          <a:prstGeom prst="rect">
            <a:avLst/>
          </a:prstGeom>
        </p:spPr>
      </p:pic>
      <p:pic>
        <p:nvPicPr>
          <p:cNvPr id="17" name="图片 16">
            <a:extLst>
              <a:ext uri="{FF2B5EF4-FFF2-40B4-BE49-F238E27FC236}">
                <a16:creationId xmlns:a16="http://schemas.microsoft.com/office/drawing/2014/main" id="{BA2BB0EA-343C-994F-B5BA-FAF6BE140B8A}"/>
              </a:ext>
            </a:extLst>
          </p:cNvPr>
          <p:cNvPicPr>
            <a:picLocks noChangeAspect="1"/>
          </p:cNvPicPr>
          <p:nvPr userDrawn="1"/>
        </p:nvPicPr>
        <p:blipFill>
          <a:blip r:embed="rId5"/>
          <a:stretch>
            <a:fillRect/>
          </a:stretch>
        </p:blipFill>
        <p:spPr>
          <a:xfrm>
            <a:off x="18855576" y="12159584"/>
            <a:ext cx="4992000" cy="1038848"/>
          </a:xfrm>
          <a:prstGeom prst="rect">
            <a:avLst/>
          </a:prstGeom>
        </p:spPr>
      </p:pic>
    </p:spTree>
    <p:extLst>
      <p:ext uri="{BB962C8B-B14F-4D97-AF65-F5344CB8AC3E}">
        <p14:creationId xmlns:p14="http://schemas.microsoft.com/office/powerpoint/2010/main" val="2983330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179492" y="953347"/>
            <a:ext cx="4058920" cy="911013"/>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3700138" y="952463"/>
            <a:ext cx="179883" cy="911208"/>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9975" y="1054948"/>
            <a:ext cx="706120" cy="706120"/>
          </a:xfrm>
          <a:prstGeom prst="rect">
            <a:avLst/>
          </a:prstGeom>
        </p:spPr>
      </p:pic>
      <p:sp>
        <p:nvSpPr>
          <p:cNvPr id="9" name="流程图: 内部贮存 8"/>
          <p:cNvSpPr/>
          <p:nvPr userDrawn="1"/>
        </p:nvSpPr>
        <p:spPr>
          <a:xfrm>
            <a:off x="338667" y="1200573"/>
            <a:ext cx="447040" cy="203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533"/>
          </a:p>
        </p:txBody>
      </p:sp>
      <p:pic>
        <p:nvPicPr>
          <p:cNvPr id="6" name="图片 5">
            <a:extLst>
              <a:ext uri="{FF2B5EF4-FFF2-40B4-BE49-F238E27FC236}">
                <a16:creationId xmlns:a16="http://schemas.microsoft.com/office/drawing/2014/main" id="{F77C7CF8-3D75-6783-CD15-29C4E0D02E92}"/>
              </a:ext>
            </a:extLst>
          </p:cNvPr>
          <p:cNvPicPr>
            <a:picLocks noChangeAspect="1"/>
          </p:cNvPicPr>
          <p:nvPr userDrawn="1"/>
        </p:nvPicPr>
        <p:blipFill>
          <a:blip r:embed="rId4"/>
          <a:stretch>
            <a:fillRect/>
          </a:stretch>
        </p:blipFill>
        <p:spPr>
          <a:xfrm>
            <a:off x="1011125" y="12243000"/>
            <a:ext cx="3840000" cy="977653"/>
          </a:xfrm>
          <a:prstGeom prst="rect">
            <a:avLst/>
          </a:prstGeom>
        </p:spPr>
      </p:pic>
      <p:pic>
        <p:nvPicPr>
          <p:cNvPr id="10" name="Picture 2">
            <a:extLst>
              <a:ext uri="{FF2B5EF4-FFF2-40B4-BE49-F238E27FC236}">
                <a16:creationId xmlns:a16="http://schemas.microsoft.com/office/drawing/2014/main" id="{E2476F09-4A20-ED5C-BE90-7E2F1BB1439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1" name="MeterSphere-紫色.png" descr="MeterSphere-紫色.png">
            <a:extLst>
              <a:ext uri="{FF2B5EF4-FFF2-40B4-BE49-F238E27FC236}">
                <a16:creationId xmlns:a16="http://schemas.microsoft.com/office/drawing/2014/main" id="{D81E6730-BE8D-954D-BB10-407A12CA55FB}"/>
              </a:ext>
            </a:extLst>
          </p:cNvPr>
          <p:cNvPicPr>
            <a:picLocks noChangeAspect="1"/>
          </p:cNvPicPr>
          <p:nvPr userDrawn="1"/>
        </p:nvPicPr>
        <p:blipFill>
          <a:blip r:embed="rId6"/>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1068154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11" name="圆角矩形 10"/>
          <p:cNvSpPr/>
          <p:nvPr userDrawn="1"/>
        </p:nvSpPr>
        <p:spPr>
          <a:xfrm>
            <a:off x="-179492" y="953347"/>
            <a:ext cx="4058920" cy="911013"/>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6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3700138" y="952463"/>
            <a:ext cx="179883" cy="911208"/>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281" y="1016001"/>
            <a:ext cx="848360" cy="848360"/>
          </a:xfrm>
          <a:prstGeom prst="rect">
            <a:avLst/>
          </a:prstGeom>
        </p:spPr>
      </p:pic>
      <p:sp>
        <p:nvSpPr>
          <p:cNvPr id="9" name="矩形 8">
            <a:extLst>
              <a:ext uri="{FF2B5EF4-FFF2-40B4-BE49-F238E27FC236}">
                <a16:creationId xmlns:a16="http://schemas.microsoft.com/office/drawing/2014/main" id="{F965C455-35A9-F04B-AF30-153E917B6C68}"/>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0" name="图片 9">
            <a:extLst>
              <a:ext uri="{FF2B5EF4-FFF2-40B4-BE49-F238E27FC236}">
                <a16:creationId xmlns:a16="http://schemas.microsoft.com/office/drawing/2014/main" id="{3EA1234D-B3F0-664C-AD66-B18D2972EE23}"/>
              </a:ext>
            </a:extLst>
          </p:cNvPr>
          <p:cNvPicPr>
            <a:picLocks noChangeAspect="1"/>
          </p:cNvPicPr>
          <p:nvPr userDrawn="1"/>
        </p:nvPicPr>
        <p:blipFill>
          <a:blip r:embed="rId4"/>
          <a:stretch>
            <a:fillRect/>
          </a:stretch>
        </p:blipFill>
        <p:spPr>
          <a:xfrm>
            <a:off x="1011125" y="12243000"/>
            <a:ext cx="3840000" cy="977653"/>
          </a:xfrm>
          <a:prstGeom prst="rect">
            <a:avLst/>
          </a:prstGeom>
        </p:spPr>
      </p:pic>
      <p:pic>
        <p:nvPicPr>
          <p:cNvPr id="12" name="Picture 2">
            <a:extLst>
              <a:ext uri="{FF2B5EF4-FFF2-40B4-BE49-F238E27FC236}">
                <a16:creationId xmlns:a16="http://schemas.microsoft.com/office/drawing/2014/main" id="{51531EC9-9096-274C-B71E-59512BB6A6D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3" name="MeterSphere-紫色.png" descr="MeterSphere-紫色.png">
            <a:extLst>
              <a:ext uri="{FF2B5EF4-FFF2-40B4-BE49-F238E27FC236}">
                <a16:creationId xmlns:a16="http://schemas.microsoft.com/office/drawing/2014/main" id="{53C1A804-ABBB-9B46-94D3-32BBC3FAA8B5}"/>
              </a:ext>
            </a:extLst>
          </p:cNvPr>
          <p:cNvPicPr>
            <a:picLocks noChangeAspect="1"/>
          </p:cNvPicPr>
          <p:nvPr userDrawn="1"/>
        </p:nvPicPr>
        <p:blipFill>
          <a:blip r:embed="rId6"/>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556713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D96EDF7-D80A-1C43-9FA8-94DA98A085F0}"/>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7" name="图片 6">
            <a:extLst>
              <a:ext uri="{FF2B5EF4-FFF2-40B4-BE49-F238E27FC236}">
                <a16:creationId xmlns:a16="http://schemas.microsoft.com/office/drawing/2014/main" id="{A3702124-1CF8-3D4A-B648-B2DE695BC963}"/>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8" name="Picture 2">
            <a:extLst>
              <a:ext uri="{FF2B5EF4-FFF2-40B4-BE49-F238E27FC236}">
                <a16:creationId xmlns:a16="http://schemas.microsoft.com/office/drawing/2014/main" id="{D53E2440-CE9E-4741-819F-BFA0539BD98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9" name="MeterSphere-紫色.png" descr="MeterSphere-紫色.png">
            <a:extLst>
              <a:ext uri="{FF2B5EF4-FFF2-40B4-BE49-F238E27FC236}">
                <a16:creationId xmlns:a16="http://schemas.microsoft.com/office/drawing/2014/main" id="{4192CE18-666A-FF41-A218-5535998AFFA6}"/>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3885469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394"/>
            <a:ext cx="24384000" cy="13868947"/>
          </a:xfrm>
          <a:prstGeom prst="rect">
            <a:avLst/>
          </a:prstGeom>
        </p:spPr>
      </p:pic>
      <p:grpSp>
        <p:nvGrpSpPr>
          <p:cNvPr id="5" name="组合 4"/>
          <p:cNvGrpSpPr/>
          <p:nvPr userDrawn="1"/>
        </p:nvGrpSpPr>
        <p:grpSpPr>
          <a:xfrm>
            <a:off x="6627547" y="5086799"/>
            <a:ext cx="11128917" cy="3569368"/>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1835216" y="5532438"/>
            <a:ext cx="21031200" cy="2651125"/>
          </a:xfrm>
        </p:spPr>
        <p:txBody>
          <a:bodyPr>
            <a:noAutofit/>
          </a:bodyPr>
          <a:lstStyle>
            <a:lvl1pPr algn="ctr">
              <a:defRPr sz="12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pic>
        <p:nvPicPr>
          <p:cNvPr id="2" name="图片 1">
            <a:extLst>
              <a:ext uri="{FF2B5EF4-FFF2-40B4-BE49-F238E27FC236}">
                <a16:creationId xmlns:a16="http://schemas.microsoft.com/office/drawing/2014/main" id="{0D5FA0EA-2C80-5EB1-2255-52E24A310141}"/>
              </a:ext>
            </a:extLst>
          </p:cNvPr>
          <p:cNvPicPr>
            <a:picLocks noChangeAspect="1"/>
          </p:cNvPicPr>
          <p:nvPr userDrawn="1"/>
        </p:nvPicPr>
        <p:blipFill>
          <a:blip r:embed="rId3"/>
          <a:stretch>
            <a:fillRect/>
          </a:stretch>
        </p:blipFill>
        <p:spPr>
          <a:xfrm>
            <a:off x="19834133" y="-12171"/>
            <a:ext cx="4299216" cy="809344"/>
          </a:xfrm>
          <a:prstGeom prst="rect">
            <a:avLst/>
          </a:prstGeom>
        </p:spPr>
      </p:pic>
      <p:pic>
        <p:nvPicPr>
          <p:cNvPr id="3" name="图片 2">
            <a:extLst>
              <a:ext uri="{FF2B5EF4-FFF2-40B4-BE49-F238E27FC236}">
                <a16:creationId xmlns:a16="http://schemas.microsoft.com/office/drawing/2014/main" id="{13AD42D8-6646-EB79-F763-E0C51E903F9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0652" y="69869"/>
            <a:ext cx="3465923" cy="1155307"/>
          </a:xfrm>
          <a:prstGeom prst="rect">
            <a:avLst/>
          </a:prstGeom>
        </p:spPr>
      </p:pic>
    </p:spTree>
    <p:extLst>
      <p:ext uri="{BB962C8B-B14F-4D97-AF65-F5344CB8AC3E}">
        <p14:creationId xmlns:p14="http://schemas.microsoft.com/office/powerpoint/2010/main" val="190806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5"/>
            <a:ext cx="18288000" cy="4775200"/>
          </a:xfrm>
        </p:spPr>
        <p:txBody>
          <a:bodyPr anchor="b"/>
          <a:lstStyle>
            <a:lvl1pPr algn="ctr">
              <a:defRPr sz="12000"/>
            </a:lvl1pPr>
          </a:lstStyle>
          <a:p>
            <a:r>
              <a:rPr kumimoji="1" lang="zh-CN" altLang="en-US" dirty="0"/>
              <a:t>单击此处编辑母版标题样式</a:t>
            </a:r>
          </a:p>
        </p:txBody>
      </p:sp>
      <p:sp>
        <p:nvSpPr>
          <p:cNvPr id="3" name="副标题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extLst>
      <p:ext uri="{BB962C8B-B14F-4D97-AF65-F5344CB8AC3E}">
        <p14:creationId xmlns:p14="http://schemas.microsoft.com/office/powerpoint/2010/main" val="51574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 name="组合 1">
            <a:extLst>
              <a:ext uri="{FF2B5EF4-FFF2-40B4-BE49-F238E27FC236}">
                <a16:creationId xmlns:a16="http://schemas.microsoft.com/office/drawing/2014/main" id="{27356381-0B4B-0744-28B8-DCFC9C01980E}"/>
              </a:ext>
            </a:extLst>
          </p:cNvPr>
          <p:cNvGrpSpPr/>
          <p:nvPr userDrawn="1"/>
        </p:nvGrpSpPr>
        <p:grpSpPr>
          <a:xfrm>
            <a:off x="172528" y="11904453"/>
            <a:ext cx="24211472" cy="1686890"/>
            <a:chOff x="0" y="4591125"/>
            <a:chExt cx="9144000" cy="598090"/>
          </a:xfrm>
        </p:grpSpPr>
        <p:sp>
          <p:nvSpPr>
            <p:cNvPr id="3" name="矩形 2">
              <a:extLst>
                <a:ext uri="{FF2B5EF4-FFF2-40B4-BE49-F238E27FC236}">
                  <a16:creationId xmlns:a16="http://schemas.microsoft.com/office/drawing/2014/main" id="{F1E1F8E1-96CD-C83E-3599-E0C767B65EF0}"/>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4" name="图片 3">
              <a:extLst>
                <a:ext uri="{FF2B5EF4-FFF2-40B4-BE49-F238E27FC236}">
                  <a16:creationId xmlns:a16="http://schemas.microsoft.com/office/drawing/2014/main" id="{5AF49F20-73D8-84F5-967C-29D09FD8BB99}"/>
                </a:ext>
              </a:extLst>
            </p:cNvPr>
            <p:cNvPicPr>
              <a:picLocks noChangeAspect="1"/>
            </p:cNvPicPr>
            <p:nvPr userDrawn="1"/>
          </p:nvPicPr>
          <p:blipFill>
            <a:blip r:embed="rId2"/>
            <a:stretch>
              <a:fillRect/>
            </a:stretch>
          </p:blipFill>
          <p:spPr>
            <a:xfrm>
              <a:off x="379172" y="4591125"/>
              <a:ext cx="1440000" cy="366620"/>
            </a:xfrm>
            <a:prstGeom prst="rect">
              <a:avLst/>
            </a:prstGeom>
          </p:spPr>
        </p:pic>
        <p:pic>
          <p:nvPicPr>
            <p:cNvPr id="5" name="Picture 2">
              <a:extLst>
                <a:ext uri="{FF2B5EF4-FFF2-40B4-BE49-F238E27FC236}">
                  <a16:creationId xmlns:a16="http://schemas.microsoft.com/office/drawing/2014/main" id="{D91917EC-1A7A-2BB8-C7E5-B175A038B07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34204" y="4598917"/>
              <a:ext cx="1440000" cy="338137"/>
            </a:xfrm>
            <a:prstGeom prst="rect">
              <a:avLst/>
            </a:prstGeom>
            <a:noFill/>
            <a:extLst>
              <a:ext uri="{909E8E84-426E-40DD-AFC4-6F175D3DCCD1}">
                <a14:hiddenFill xmlns:a14="http://schemas.microsoft.com/office/drawing/2010/main">
                  <a:solidFill>
                    <a:srgbClr val="FFFFFF"/>
                  </a:solidFill>
                </a14:hiddenFill>
              </a:ext>
            </a:extLst>
          </p:spPr>
        </p:pic>
        <p:pic>
          <p:nvPicPr>
            <p:cNvPr id="6" name="MeterSphere-紫色.png" descr="MeterSphere-紫色.png">
              <a:extLst>
                <a:ext uri="{FF2B5EF4-FFF2-40B4-BE49-F238E27FC236}">
                  <a16:creationId xmlns:a16="http://schemas.microsoft.com/office/drawing/2014/main" id="{E31FC895-9319-D314-8291-E5ED60DCC370}"/>
                </a:ext>
              </a:extLst>
            </p:cNvPr>
            <p:cNvPicPr>
              <a:picLocks noChangeAspect="1"/>
            </p:cNvPicPr>
            <p:nvPr userDrawn="1"/>
          </p:nvPicPr>
          <p:blipFill>
            <a:blip r:embed="rId4"/>
            <a:stretch>
              <a:fillRect/>
            </a:stretch>
          </p:blipFill>
          <p:spPr>
            <a:xfrm>
              <a:off x="3849191" y="4650357"/>
              <a:ext cx="1440000" cy="271311"/>
            </a:xfrm>
            <a:prstGeom prst="rect">
              <a:avLst/>
            </a:prstGeom>
            <a:ln w="12700">
              <a:miter lim="400000"/>
            </a:ln>
          </p:spPr>
        </p:pic>
      </p:gr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174795" y="-165584"/>
            <a:ext cx="24558795" cy="1388158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1039908" y="9214244"/>
            <a:ext cx="21667693" cy="1421283"/>
          </a:xfrm>
        </p:spPr>
        <p:txBody>
          <a:bodyPr>
            <a:normAutofit/>
          </a:bodyPr>
          <a:lstStyle>
            <a:lvl1pPr marL="0" indent="0" algn="l">
              <a:buNone/>
              <a:defRPr sz="5333" b="0" i="0">
                <a:ln>
                  <a:noFill/>
                </a:ln>
                <a:solidFill>
                  <a:srgbClr val="FFE1AA"/>
                </a:solidFill>
                <a:latin typeface="微软雅黑 Light" panose="020B0502040204020203" pitchFamily="34" charset="-122"/>
                <a:ea typeface="微软雅黑 Light" panose="020B0502040204020203" pitchFamily="34" charset="-122"/>
              </a:defRPr>
            </a:lvl1pPr>
            <a:lvl3pPr marL="1828823" indent="0">
              <a:buNone/>
              <a:defRPr/>
            </a:lvl3pPr>
          </a:lstStyle>
          <a:p>
            <a:pPr lvl="0"/>
            <a:endParaRPr kumimoji="1" lang="zh-CN" altLang="en-US" dirty="0"/>
          </a:p>
        </p:txBody>
      </p:sp>
      <p:sp>
        <p:nvSpPr>
          <p:cNvPr id="19" name="标题 18"/>
          <p:cNvSpPr>
            <a:spLocks noGrp="1"/>
          </p:cNvSpPr>
          <p:nvPr>
            <p:ph type="title"/>
          </p:nvPr>
        </p:nvSpPr>
        <p:spPr>
          <a:xfrm>
            <a:off x="1039908" y="5578867"/>
            <a:ext cx="21667693" cy="2651125"/>
          </a:xfrm>
        </p:spPr>
        <p:txBody>
          <a:bodyPr>
            <a:normAutofit/>
          </a:bodyPr>
          <a:lstStyle>
            <a:lvl1pPr algn="l">
              <a:defRPr sz="12800" b="0" i="0" spc="8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1039908" y="11619777"/>
            <a:ext cx="21667693" cy="871048"/>
          </a:xfrm>
        </p:spPr>
        <p:txBody>
          <a:bodyPr>
            <a:normAutofit/>
          </a:bodyPr>
          <a:lstStyle>
            <a:lvl1pPr marL="0" indent="0" algn="r">
              <a:buNone/>
              <a:defRPr sz="3733"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1828823"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2109" y="1376752"/>
            <a:ext cx="18365397" cy="11049904"/>
          </a:xfrm>
          <a:prstGeom prst="rect">
            <a:avLst/>
          </a:prstGeom>
        </p:spPr>
      </p:pic>
      <p:pic>
        <p:nvPicPr>
          <p:cNvPr id="4" name="图片 3">
            <a:extLst>
              <a:ext uri="{FF2B5EF4-FFF2-40B4-BE49-F238E27FC236}">
                <a16:creationId xmlns:a16="http://schemas.microsoft.com/office/drawing/2014/main" id="{B8582EBD-9F6D-8533-1861-A1F297B11694}"/>
              </a:ext>
            </a:extLst>
          </p:cNvPr>
          <p:cNvPicPr>
            <a:picLocks noChangeAspect="1"/>
          </p:cNvPicPr>
          <p:nvPr userDrawn="1"/>
        </p:nvPicPr>
        <p:blipFill>
          <a:blip r:embed="rId3"/>
          <a:stretch>
            <a:fillRect/>
          </a:stretch>
        </p:blipFill>
        <p:spPr>
          <a:xfrm>
            <a:off x="19834133" y="-12171"/>
            <a:ext cx="4299216" cy="809344"/>
          </a:xfrm>
          <a:prstGeom prst="rect">
            <a:avLst/>
          </a:prstGeom>
        </p:spPr>
      </p:pic>
      <p:pic>
        <p:nvPicPr>
          <p:cNvPr id="5" name="图片 4">
            <a:extLst>
              <a:ext uri="{FF2B5EF4-FFF2-40B4-BE49-F238E27FC236}">
                <a16:creationId xmlns:a16="http://schemas.microsoft.com/office/drawing/2014/main" id="{BE89BFD0-A9AF-6F87-21B1-36358A5050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0652" y="69869"/>
            <a:ext cx="3465923" cy="1155307"/>
          </a:xfrm>
          <a:prstGeom prst="rect">
            <a:avLst/>
          </a:prstGeom>
        </p:spPr>
      </p:pic>
    </p:spTree>
    <p:extLst>
      <p:ext uri="{BB962C8B-B14F-4D97-AF65-F5344CB8AC3E}">
        <p14:creationId xmlns:p14="http://schemas.microsoft.com/office/powerpoint/2010/main" val="136651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11295531"/>
            <a:ext cx="24384000" cy="2420469"/>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11318171"/>
            <a:ext cx="24384000" cy="2420469"/>
          </a:xfrm>
          <a:prstGeom prst="rect">
            <a:avLst/>
          </a:prstGeom>
        </p:spPr>
      </p:pic>
      <p:pic>
        <p:nvPicPr>
          <p:cNvPr id="3" name="图片 2"/>
          <p:cNvPicPr>
            <a:picLocks noChangeAspect="1"/>
          </p:cNvPicPr>
          <p:nvPr userDrawn="1"/>
        </p:nvPicPr>
        <p:blipFill>
          <a:blip r:embed="rId3"/>
          <a:stretch>
            <a:fillRect/>
          </a:stretch>
        </p:blipFill>
        <p:spPr>
          <a:xfrm>
            <a:off x="2819400" y="5664200"/>
            <a:ext cx="18745200" cy="2387600"/>
          </a:xfrm>
          <a:prstGeom prst="rect">
            <a:avLst/>
          </a:prstGeom>
        </p:spPr>
      </p:pic>
      <p:sp>
        <p:nvSpPr>
          <p:cNvPr id="27" name="文本占位符 26"/>
          <p:cNvSpPr>
            <a:spLocks noGrp="1"/>
          </p:cNvSpPr>
          <p:nvPr>
            <p:ph type="body" sz="quarter" idx="10" hasCustomPrompt="1"/>
          </p:nvPr>
        </p:nvSpPr>
        <p:spPr>
          <a:xfrm>
            <a:off x="2819400" y="3057932"/>
            <a:ext cx="17398597" cy="5212536"/>
          </a:xfrm>
        </p:spPr>
        <p:txBody>
          <a:bodyPr/>
          <a:lstStyle>
            <a:lvl1pPr marL="457206" indent="-457206">
              <a:lnSpc>
                <a:spcPct val="150000"/>
              </a:lnSpc>
              <a:buClr>
                <a:srgbClr val="CFA967"/>
              </a:buClr>
              <a:buSzPct val="100000"/>
              <a:buFont typeface="Arial" panose="020B0604020202020204"/>
              <a:buChar char="•"/>
              <a:defRPr sz="6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914411"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2286029"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3200440"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4114851"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231493" y="952463"/>
            <a:ext cx="2822885" cy="911208"/>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877147"/>
            <a:ext cx="2096347" cy="913007"/>
          </a:xfrm>
          <a:prstGeom prst="rect">
            <a:avLst/>
          </a:prstGeom>
          <a:noFill/>
        </p:spPr>
        <p:txBody>
          <a:bodyPr wrap="square" rtlCol="0">
            <a:spAutoFit/>
          </a:bodyPr>
          <a:lstStyle/>
          <a:p>
            <a:r>
              <a:rPr kumimoji="1" lang="zh-CN" altLang="en-US" sz="5333"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14" name="图片 13">
            <a:extLst>
              <a:ext uri="{FF2B5EF4-FFF2-40B4-BE49-F238E27FC236}">
                <a16:creationId xmlns:a16="http://schemas.microsoft.com/office/drawing/2014/main" id="{4A5B6E57-1FE2-DD4E-A663-3DC438DD1B8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6424" y="12049104"/>
            <a:ext cx="3779424" cy="1259808"/>
          </a:xfrm>
          <a:prstGeom prst="rect">
            <a:avLst/>
          </a:prstGeom>
        </p:spPr>
      </p:pic>
      <p:pic>
        <p:nvPicPr>
          <p:cNvPr id="15" name="图片 14">
            <a:extLst>
              <a:ext uri="{FF2B5EF4-FFF2-40B4-BE49-F238E27FC236}">
                <a16:creationId xmlns:a16="http://schemas.microsoft.com/office/drawing/2014/main" id="{294E79FE-ACC8-B24D-959B-3D2B31E3128A}"/>
              </a:ext>
            </a:extLst>
          </p:cNvPr>
          <p:cNvPicPr>
            <a:picLocks noChangeAspect="1"/>
          </p:cNvPicPr>
          <p:nvPr userDrawn="1"/>
        </p:nvPicPr>
        <p:blipFill>
          <a:blip r:embed="rId5"/>
          <a:stretch>
            <a:fillRect/>
          </a:stretch>
        </p:blipFill>
        <p:spPr>
          <a:xfrm>
            <a:off x="10150965" y="12254310"/>
            <a:ext cx="4512000" cy="849397"/>
          </a:xfrm>
          <a:prstGeom prst="rect">
            <a:avLst/>
          </a:prstGeom>
        </p:spPr>
      </p:pic>
      <p:pic>
        <p:nvPicPr>
          <p:cNvPr id="16" name="图片 15">
            <a:extLst>
              <a:ext uri="{FF2B5EF4-FFF2-40B4-BE49-F238E27FC236}">
                <a16:creationId xmlns:a16="http://schemas.microsoft.com/office/drawing/2014/main" id="{08F37A06-F4FA-4A43-B1F0-217286D85ED0}"/>
              </a:ext>
            </a:extLst>
          </p:cNvPr>
          <p:cNvPicPr>
            <a:picLocks noChangeAspect="1"/>
          </p:cNvPicPr>
          <p:nvPr userDrawn="1"/>
        </p:nvPicPr>
        <p:blipFill>
          <a:blip r:embed="rId6"/>
          <a:stretch>
            <a:fillRect/>
          </a:stretch>
        </p:blipFill>
        <p:spPr>
          <a:xfrm>
            <a:off x="18855576" y="12159584"/>
            <a:ext cx="4992000" cy="1038848"/>
          </a:xfrm>
          <a:prstGeom prst="rect">
            <a:avLst/>
          </a:prstGeom>
        </p:spPr>
      </p:pic>
    </p:spTree>
    <p:extLst>
      <p:ext uri="{BB962C8B-B14F-4D97-AF65-F5344CB8AC3E}">
        <p14:creationId xmlns:p14="http://schemas.microsoft.com/office/powerpoint/2010/main" val="2132295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1552103" y="748780"/>
            <a:ext cx="19618680" cy="1397000"/>
          </a:xfrm>
        </p:spPr>
        <p:txBody>
          <a:bodyPr>
            <a:noAutofit/>
          </a:bodyPr>
          <a:lstStyle>
            <a:lvl1pPr marL="0" indent="0" algn="l">
              <a:buClr>
                <a:schemeClr val="accent4"/>
              </a:buClr>
              <a:buFontTx/>
              <a:buNone/>
              <a:defRPr sz="7467"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371949" y="993604"/>
            <a:ext cx="1684400" cy="911208"/>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1552103" y="3409698"/>
            <a:ext cx="19008093" cy="5956973"/>
          </a:xfrm>
        </p:spPr>
        <p:txBody>
          <a:bodyPr/>
          <a:lstStyle>
            <a:lvl1pPr marL="457206" indent="-457206">
              <a:lnSpc>
                <a:spcPct val="150000"/>
              </a:lnSpc>
              <a:buClr>
                <a:srgbClr val="FFC600"/>
              </a:buClr>
              <a:buSzPct val="100000"/>
              <a:buFont typeface="Arial" panose="020B0604020202020204"/>
              <a:buChar char="•"/>
              <a:defRPr sz="6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1371617" indent="-457206">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2286029" indent="-457206">
              <a:lnSpc>
                <a:spcPct val="150000"/>
              </a:lnSpc>
              <a:buClr>
                <a:srgbClr val="FFC600"/>
              </a:buClr>
              <a:buFont typeface="Arial" panose="020B0604020202020204"/>
              <a:buChar char="•"/>
              <a:defRPr sz="4267"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3200440" indent="-457206">
              <a:lnSpc>
                <a:spcPct val="150000"/>
              </a:lnSpc>
              <a:buClr>
                <a:srgbClr val="FFC600"/>
              </a:buClr>
              <a:buFont typeface="Arial" panose="020B0604020202020204"/>
              <a:buChar char="•"/>
              <a:defRPr sz="3733"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3657646" indent="0">
              <a:lnSpc>
                <a:spcPct val="150000"/>
              </a:lnSpc>
              <a:buClr>
                <a:srgbClr val="FFC600"/>
              </a:buClr>
              <a:buFont typeface="Arial" panose="020B0604020202020204"/>
              <a:buNone/>
              <a:defRPr sz="4267"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2" name="矩形 11">
            <a:extLst>
              <a:ext uri="{FF2B5EF4-FFF2-40B4-BE49-F238E27FC236}">
                <a16:creationId xmlns:a16="http://schemas.microsoft.com/office/drawing/2014/main" id="{94F288C1-1A0C-0141-A561-5E6C8AC9A64A}"/>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4" name="图片 13">
            <a:extLst>
              <a:ext uri="{FF2B5EF4-FFF2-40B4-BE49-F238E27FC236}">
                <a16:creationId xmlns:a16="http://schemas.microsoft.com/office/drawing/2014/main" id="{8F12386C-ADEB-DC4C-91DB-088D0EAE6E1B}"/>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8" name="Picture 2">
            <a:extLst>
              <a:ext uri="{FF2B5EF4-FFF2-40B4-BE49-F238E27FC236}">
                <a16:creationId xmlns:a16="http://schemas.microsoft.com/office/drawing/2014/main" id="{81951B5C-AD56-F444-AC5F-1A6ACCBD188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9" name="MeterSphere-紫色.png" descr="MeterSphere-紫色.png">
            <a:extLst>
              <a:ext uri="{FF2B5EF4-FFF2-40B4-BE49-F238E27FC236}">
                <a16:creationId xmlns:a16="http://schemas.microsoft.com/office/drawing/2014/main" id="{D5735F89-8F9C-854C-A8C8-F0B9EDA9C85D}"/>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2843020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42317"/>
            <a:ext cx="16573499" cy="1123952"/>
          </a:xfrm>
        </p:spPr>
        <p:txBody>
          <a:bodyPr>
            <a:noAutofit/>
          </a:bodyPr>
          <a:lstStyle>
            <a:lvl1pPr algn="l">
              <a:defRPr kumimoji="1" lang="zh-CN" altLang="en-US" sz="7467"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4"/>
          <p:cNvSpPr>
            <a:spLocks noGrp="1"/>
          </p:cNvSpPr>
          <p:nvPr>
            <p:ph type="sldNum" sz="quarter" idx="10"/>
          </p:nvPr>
        </p:nvSpPr>
        <p:spPr>
          <a:xfrm>
            <a:off x="0" y="13131384"/>
            <a:ext cx="24384000" cy="536576"/>
          </a:xfrm>
        </p:spPr>
        <p:txBody>
          <a:bodyPr/>
          <a:lstStyle>
            <a:lvl1pPr algn="r">
              <a:defRPr sz="3360">
                <a:solidFill>
                  <a:schemeClr val="bg1">
                    <a:lumMod val="50000"/>
                  </a:schemeClr>
                </a:solidFill>
              </a:defRPr>
            </a:lvl1pPr>
          </a:lstStyle>
          <a:p>
            <a:fld id="{465EFE0A-B425-5D4C-B2B5-64972D2E3BEB}" type="slidenum">
              <a:rPr lang="en-US" altLang="zh-CN" smtClean="0"/>
              <a:pPr/>
              <a:t>‹#›</a:t>
            </a:fld>
            <a:endParaRPr lang="en-US" altLang="zh-CN"/>
          </a:p>
        </p:txBody>
      </p:sp>
      <p:grpSp>
        <p:nvGrpSpPr>
          <p:cNvPr id="5" name="组合 19">
            <a:extLst>
              <a:ext uri="{FF2B5EF4-FFF2-40B4-BE49-F238E27FC236}">
                <a16:creationId xmlns:a16="http://schemas.microsoft.com/office/drawing/2014/main" id="{E4F79C5D-23DF-A70A-CD28-A8C06E7B55EB}"/>
              </a:ext>
            </a:extLst>
          </p:cNvPr>
          <p:cNvGrpSpPr/>
          <p:nvPr userDrawn="1"/>
        </p:nvGrpSpPr>
        <p:grpSpPr>
          <a:xfrm>
            <a:off x="-308339" y="742319"/>
            <a:ext cx="1684400" cy="911208"/>
            <a:chOff x="883264" y="476230"/>
            <a:chExt cx="842200" cy="455604"/>
          </a:xfrm>
          <a:solidFill>
            <a:srgbClr val="FFC600"/>
          </a:solidFill>
        </p:grpSpPr>
        <p:sp>
          <p:nvSpPr>
            <p:cNvPr id="6" name="圆角矩形 5">
              <a:extLst>
                <a:ext uri="{FF2B5EF4-FFF2-40B4-BE49-F238E27FC236}">
                  <a16:creationId xmlns:a16="http://schemas.microsoft.com/office/drawing/2014/main" id="{22FAC55C-C3A9-170E-A9F0-C338690C2EB6}"/>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D0F45E23-A518-2F4B-ACDB-FFE9F4C9C6A1}"/>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D09A74EB-7ED6-FDB4-B19F-99E72267909B}"/>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3" name="矩形 12">
            <a:extLst>
              <a:ext uri="{FF2B5EF4-FFF2-40B4-BE49-F238E27FC236}">
                <a16:creationId xmlns:a16="http://schemas.microsoft.com/office/drawing/2014/main" id="{E30F2069-BB41-9F48-AFE7-835ACED2A7D3}"/>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4" name="图片 13">
            <a:extLst>
              <a:ext uri="{FF2B5EF4-FFF2-40B4-BE49-F238E27FC236}">
                <a16:creationId xmlns:a16="http://schemas.microsoft.com/office/drawing/2014/main" id="{5E7BF385-1666-DC4F-84BA-F3FFE0CE3D02}"/>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5" name="Picture 2">
            <a:extLst>
              <a:ext uri="{FF2B5EF4-FFF2-40B4-BE49-F238E27FC236}">
                <a16:creationId xmlns:a16="http://schemas.microsoft.com/office/drawing/2014/main" id="{18A0A62D-A72E-014E-8FBF-C2AEDB3AF8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6" name="MeterSphere-紫色.png" descr="MeterSphere-紫色.png">
            <a:extLst>
              <a:ext uri="{FF2B5EF4-FFF2-40B4-BE49-F238E27FC236}">
                <a16:creationId xmlns:a16="http://schemas.microsoft.com/office/drawing/2014/main" id="{00AA0050-84A1-1D4D-A1FA-833BE8622D32}"/>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806381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72A71C5-5CF7-F877-8CA5-981436A63201}"/>
              </a:ext>
            </a:extLst>
          </p:cNvPr>
          <p:cNvGrpSpPr/>
          <p:nvPr userDrawn="1"/>
        </p:nvGrpSpPr>
        <p:grpSpPr>
          <a:xfrm>
            <a:off x="172528" y="11680166"/>
            <a:ext cx="24211472" cy="1911177"/>
            <a:chOff x="0" y="4591125"/>
            <a:chExt cx="9144000" cy="598090"/>
          </a:xfrm>
        </p:grpSpPr>
        <p:sp>
          <p:nvSpPr>
            <p:cNvPr id="6" name="矩形 5">
              <a:extLst>
                <a:ext uri="{FF2B5EF4-FFF2-40B4-BE49-F238E27FC236}">
                  <a16:creationId xmlns:a16="http://schemas.microsoft.com/office/drawing/2014/main" id="{F189FC27-4903-4015-67F0-93E4A7AA944D}"/>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7" name="图片 6">
              <a:extLst>
                <a:ext uri="{FF2B5EF4-FFF2-40B4-BE49-F238E27FC236}">
                  <a16:creationId xmlns:a16="http://schemas.microsoft.com/office/drawing/2014/main" id="{1CABBA6B-9813-4D46-E3E4-010E1B151D35}"/>
                </a:ext>
              </a:extLst>
            </p:cNvPr>
            <p:cNvPicPr>
              <a:picLocks noChangeAspect="1"/>
            </p:cNvPicPr>
            <p:nvPr userDrawn="1"/>
          </p:nvPicPr>
          <p:blipFill>
            <a:blip r:embed="rId2"/>
            <a:stretch>
              <a:fillRect/>
            </a:stretch>
          </p:blipFill>
          <p:spPr>
            <a:xfrm>
              <a:off x="379172" y="4591125"/>
              <a:ext cx="1440000" cy="366620"/>
            </a:xfrm>
            <a:prstGeom prst="rect">
              <a:avLst/>
            </a:prstGeom>
          </p:spPr>
        </p:pic>
        <p:pic>
          <p:nvPicPr>
            <p:cNvPr id="8" name="Picture 2">
              <a:extLst>
                <a:ext uri="{FF2B5EF4-FFF2-40B4-BE49-F238E27FC236}">
                  <a16:creationId xmlns:a16="http://schemas.microsoft.com/office/drawing/2014/main" id="{AA4A5FFC-50EA-6AAD-72FC-9D4AEA7965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34204" y="4598917"/>
              <a:ext cx="1440000" cy="338137"/>
            </a:xfrm>
            <a:prstGeom prst="rect">
              <a:avLst/>
            </a:prstGeom>
            <a:noFill/>
            <a:extLst>
              <a:ext uri="{909E8E84-426E-40DD-AFC4-6F175D3DCCD1}">
                <a14:hiddenFill xmlns:a14="http://schemas.microsoft.com/office/drawing/2010/main">
                  <a:solidFill>
                    <a:srgbClr val="FFFFFF"/>
                  </a:solidFill>
                </a14:hiddenFill>
              </a:ext>
            </a:extLst>
          </p:spPr>
        </p:pic>
        <p:pic>
          <p:nvPicPr>
            <p:cNvPr id="9" name="MeterSphere-紫色.png" descr="MeterSphere-紫色.png">
              <a:extLst>
                <a:ext uri="{FF2B5EF4-FFF2-40B4-BE49-F238E27FC236}">
                  <a16:creationId xmlns:a16="http://schemas.microsoft.com/office/drawing/2014/main" id="{B8DBB629-CD65-0519-D335-77A9C38744D8}"/>
                </a:ext>
              </a:extLst>
            </p:cNvPr>
            <p:cNvPicPr>
              <a:picLocks noChangeAspect="1"/>
            </p:cNvPicPr>
            <p:nvPr userDrawn="1"/>
          </p:nvPicPr>
          <p:blipFill>
            <a:blip r:embed="rId4"/>
            <a:stretch>
              <a:fillRect/>
            </a:stretch>
          </p:blipFill>
          <p:spPr>
            <a:xfrm>
              <a:off x="3849191" y="4650357"/>
              <a:ext cx="1440000" cy="271311"/>
            </a:xfrm>
            <a:prstGeom prst="rect">
              <a:avLst/>
            </a:prstGeom>
            <a:ln w="12700">
              <a:miter lim="400000"/>
            </a:ln>
          </p:spPr>
        </p:pic>
      </p:grpSp>
    </p:spTree>
    <p:extLst>
      <p:ext uri="{BB962C8B-B14F-4D97-AF65-F5344CB8AC3E}">
        <p14:creationId xmlns:p14="http://schemas.microsoft.com/office/powerpoint/2010/main" val="12464251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0"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530"/>
          </a:lstStyle>
          <a:p>
            <a:fld id="{86CB4B4D-7CA3-9044-876B-883B54F8677D}" type="slidenum">
              <a:t>‹#›</a:t>
            </a:fld>
            <a:endParaRPr/>
          </a:p>
        </p:txBody>
      </p:sp>
      <p:grpSp>
        <p:nvGrpSpPr>
          <p:cNvPr id="7" name="组合 6">
            <a:extLst>
              <a:ext uri="{FF2B5EF4-FFF2-40B4-BE49-F238E27FC236}">
                <a16:creationId xmlns:a16="http://schemas.microsoft.com/office/drawing/2014/main" id="{A38DE79C-3B58-6A4E-7589-0D5FF5BB8201}"/>
              </a:ext>
            </a:extLst>
          </p:cNvPr>
          <p:cNvGrpSpPr/>
          <p:nvPr userDrawn="1"/>
        </p:nvGrpSpPr>
        <p:grpSpPr>
          <a:xfrm>
            <a:off x="172528" y="11904453"/>
            <a:ext cx="24211472" cy="1686890"/>
            <a:chOff x="0" y="4591125"/>
            <a:chExt cx="9144000" cy="598090"/>
          </a:xfrm>
        </p:grpSpPr>
        <p:sp>
          <p:nvSpPr>
            <p:cNvPr id="8" name="矩形 7">
              <a:extLst>
                <a:ext uri="{FF2B5EF4-FFF2-40B4-BE49-F238E27FC236}">
                  <a16:creationId xmlns:a16="http://schemas.microsoft.com/office/drawing/2014/main" id="{04B44154-7219-B0FD-2318-6CC558FEDDFB}"/>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9" name="图片 8">
              <a:extLst>
                <a:ext uri="{FF2B5EF4-FFF2-40B4-BE49-F238E27FC236}">
                  <a16:creationId xmlns:a16="http://schemas.microsoft.com/office/drawing/2014/main" id="{38563F4C-D827-29B8-6ED1-3D9AD8CCD777}"/>
                </a:ext>
              </a:extLst>
            </p:cNvPr>
            <p:cNvPicPr>
              <a:picLocks noChangeAspect="1"/>
            </p:cNvPicPr>
            <p:nvPr userDrawn="1"/>
          </p:nvPicPr>
          <p:blipFill>
            <a:blip r:embed="rId2"/>
            <a:stretch>
              <a:fillRect/>
            </a:stretch>
          </p:blipFill>
          <p:spPr>
            <a:xfrm>
              <a:off x="379172" y="4591125"/>
              <a:ext cx="1440000" cy="366620"/>
            </a:xfrm>
            <a:prstGeom prst="rect">
              <a:avLst/>
            </a:prstGeom>
          </p:spPr>
        </p:pic>
        <p:pic>
          <p:nvPicPr>
            <p:cNvPr id="10" name="Picture 2">
              <a:extLst>
                <a:ext uri="{FF2B5EF4-FFF2-40B4-BE49-F238E27FC236}">
                  <a16:creationId xmlns:a16="http://schemas.microsoft.com/office/drawing/2014/main" id="{AF7AC912-F73E-5D05-CF48-FD0962B644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34204" y="4598917"/>
              <a:ext cx="1440000" cy="338137"/>
            </a:xfrm>
            <a:prstGeom prst="rect">
              <a:avLst/>
            </a:prstGeom>
            <a:noFill/>
            <a:extLst>
              <a:ext uri="{909E8E84-426E-40DD-AFC4-6F175D3DCCD1}">
                <a14:hiddenFill xmlns:a14="http://schemas.microsoft.com/office/drawing/2010/main">
                  <a:solidFill>
                    <a:srgbClr val="FFFFFF"/>
                  </a:solidFill>
                </a14:hiddenFill>
              </a:ext>
            </a:extLst>
          </p:spPr>
        </p:pic>
        <p:pic>
          <p:nvPicPr>
            <p:cNvPr id="11" name="MeterSphere-紫色.png" descr="MeterSphere-紫色.png">
              <a:extLst>
                <a:ext uri="{FF2B5EF4-FFF2-40B4-BE49-F238E27FC236}">
                  <a16:creationId xmlns:a16="http://schemas.microsoft.com/office/drawing/2014/main" id="{A64E6935-2067-1949-47FF-727C6A001F9F}"/>
                </a:ext>
              </a:extLst>
            </p:cNvPr>
            <p:cNvPicPr>
              <a:picLocks noChangeAspect="1"/>
            </p:cNvPicPr>
            <p:nvPr userDrawn="1"/>
          </p:nvPicPr>
          <p:blipFill>
            <a:blip r:embed="rId4"/>
            <a:stretch>
              <a:fillRect/>
            </a:stretch>
          </p:blipFill>
          <p:spPr>
            <a:xfrm>
              <a:off x="3849191" y="4650357"/>
              <a:ext cx="1440000" cy="271311"/>
            </a:xfrm>
            <a:prstGeom prst="rect">
              <a:avLst/>
            </a:prstGeom>
            <a:ln w="12700">
              <a:miter lim="400000"/>
            </a:ln>
          </p:spPr>
        </p:pic>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530"/>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92"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530"/>
          </a:lstStyle>
          <a:p>
            <a:fld id="{86CB4B4D-7CA3-9044-876B-883B54F8677D}" type="slidenum">
              <a:t>‹#›</a:t>
            </a:fld>
            <a:endParaRPr/>
          </a:p>
        </p:txBody>
      </p:sp>
      <p:grpSp>
        <p:nvGrpSpPr>
          <p:cNvPr id="2" name="组合 1">
            <a:extLst>
              <a:ext uri="{FF2B5EF4-FFF2-40B4-BE49-F238E27FC236}">
                <a16:creationId xmlns:a16="http://schemas.microsoft.com/office/drawing/2014/main" id="{9D08AB65-A94F-69CA-1DCF-779F9C8CD52C}"/>
              </a:ext>
            </a:extLst>
          </p:cNvPr>
          <p:cNvGrpSpPr/>
          <p:nvPr userDrawn="1"/>
        </p:nvGrpSpPr>
        <p:grpSpPr>
          <a:xfrm>
            <a:off x="172528" y="11904453"/>
            <a:ext cx="24211472" cy="1686890"/>
            <a:chOff x="0" y="4591125"/>
            <a:chExt cx="9144000" cy="598090"/>
          </a:xfrm>
        </p:grpSpPr>
        <p:sp>
          <p:nvSpPr>
            <p:cNvPr id="3" name="矩形 2">
              <a:extLst>
                <a:ext uri="{FF2B5EF4-FFF2-40B4-BE49-F238E27FC236}">
                  <a16:creationId xmlns:a16="http://schemas.microsoft.com/office/drawing/2014/main" id="{ADE7D756-A7DA-6FBF-2ADC-8045BCE70598}"/>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4" name="图片 3">
              <a:extLst>
                <a:ext uri="{FF2B5EF4-FFF2-40B4-BE49-F238E27FC236}">
                  <a16:creationId xmlns:a16="http://schemas.microsoft.com/office/drawing/2014/main" id="{7511BA7A-59B1-B83B-5353-28D3A4BDFD1E}"/>
                </a:ext>
              </a:extLst>
            </p:cNvPr>
            <p:cNvPicPr>
              <a:picLocks noChangeAspect="1"/>
            </p:cNvPicPr>
            <p:nvPr userDrawn="1"/>
          </p:nvPicPr>
          <p:blipFill>
            <a:blip r:embed="rId2"/>
            <a:stretch>
              <a:fillRect/>
            </a:stretch>
          </p:blipFill>
          <p:spPr>
            <a:xfrm>
              <a:off x="379172" y="4591125"/>
              <a:ext cx="1440000" cy="366620"/>
            </a:xfrm>
            <a:prstGeom prst="rect">
              <a:avLst/>
            </a:prstGeom>
          </p:spPr>
        </p:pic>
        <p:pic>
          <p:nvPicPr>
            <p:cNvPr id="5" name="Picture 2">
              <a:extLst>
                <a:ext uri="{FF2B5EF4-FFF2-40B4-BE49-F238E27FC236}">
                  <a16:creationId xmlns:a16="http://schemas.microsoft.com/office/drawing/2014/main" id="{F02E9DC1-3483-30B5-FC76-20BB1FBE7D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34204" y="4598917"/>
              <a:ext cx="1440000" cy="338137"/>
            </a:xfrm>
            <a:prstGeom prst="rect">
              <a:avLst/>
            </a:prstGeom>
            <a:noFill/>
            <a:extLst>
              <a:ext uri="{909E8E84-426E-40DD-AFC4-6F175D3DCCD1}">
                <a14:hiddenFill xmlns:a14="http://schemas.microsoft.com/office/drawing/2010/main">
                  <a:solidFill>
                    <a:srgbClr val="FFFFFF"/>
                  </a:solidFill>
                </a14:hiddenFill>
              </a:ext>
            </a:extLst>
          </p:spPr>
        </p:pic>
        <p:pic>
          <p:nvPicPr>
            <p:cNvPr id="6" name="MeterSphere-紫色.png" descr="MeterSphere-紫色.png">
              <a:extLst>
                <a:ext uri="{FF2B5EF4-FFF2-40B4-BE49-F238E27FC236}">
                  <a16:creationId xmlns:a16="http://schemas.microsoft.com/office/drawing/2014/main" id="{C7CC89FD-95B2-C7EB-D850-1958CC55A9B8}"/>
                </a:ext>
              </a:extLst>
            </p:cNvPr>
            <p:cNvPicPr>
              <a:picLocks noChangeAspect="1"/>
            </p:cNvPicPr>
            <p:nvPr userDrawn="1"/>
          </p:nvPicPr>
          <p:blipFill>
            <a:blip r:embed="rId4"/>
            <a:stretch>
              <a:fillRect/>
            </a:stretch>
          </p:blipFill>
          <p:spPr>
            <a:xfrm>
              <a:off x="3849191" y="4650357"/>
              <a:ext cx="1440000" cy="271311"/>
            </a:xfrm>
            <a:prstGeom prst="rect">
              <a:avLst/>
            </a:prstGeom>
            <a:ln w="12700">
              <a:miter lim="400000"/>
            </a:ln>
          </p:spPr>
        </p:pic>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174795" y="-165584"/>
            <a:ext cx="24558795" cy="1388158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1039908" y="9214244"/>
            <a:ext cx="21667693" cy="1421283"/>
          </a:xfrm>
        </p:spPr>
        <p:txBody>
          <a:bodyPr>
            <a:normAutofit/>
          </a:bodyPr>
          <a:lstStyle>
            <a:lvl1pPr marL="0" indent="0" algn="l">
              <a:buNone/>
              <a:defRPr sz="5333" b="0" i="0">
                <a:ln>
                  <a:noFill/>
                </a:ln>
                <a:solidFill>
                  <a:srgbClr val="FFE1AA"/>
                </a:solidFill>
                <a:latin typeface="微软雅黑 Light" panose="020B0502040204020203" pitchFamily="34" charset="-122"/>
                <a:ea typeface="微软雅黑 Light" panose="020B0502040204020203" pitchFamily="34" charset="-122"/>
              </a:defRPr>
            </a:lvl1pPr>
            <a:lvl3pPr marL="1828823" indent="0">
              <a:buNone/>
              <a:defRPr/>
            </a:lvl3pPr>
          </a:lstStyle>
          <a:p>
            <a:pPr lvl="0"/>
            <a:endParaRPr kumimoji="1" lang="zh-CN" altLang="en-US" dirty="0"/>
          </a:p>
        </p:txBody>
      </p:sp>
      <p:sp>
        <p:nvSpPr>
          <p:cNvPr id="19" name="标题 18"/>
          <p:cNvSpPr>
            <a:spLocks noGrp="1"/>
          </p:cNvSpPr>
          <p:nvPr>
            <p:ph type="title"/>
          </p:nvPr>
        </p:nvSpPr>
        <p:spPr>
          <a:xfrm>
            <a:off x="1039908" y="5578867"/>
            <a:ext cx="21667693" cy="2651125"/>
          </a:xfrm>
        </p:spPr>
        <p:txBody>
          <a:bodyPr>
            <a:normAutofit/>
          </a:bodyPr>
          <a:lstStyle>
            <a:lvl1pPr algn="l">
              <a:defRPr sz="12800" b="0" i="0" spc="8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1039908" y="11619777"/>
            <a:ext cx="21667693" cy="871048"/>
          </a:xfrm>
        </p:spPr>
        <p:txBody>
          <a:bodyPr>
            <a:normAutofit/>
          </a:bodyPr>
          <a:lstStyle>
            <a:lvl1pPr marL="0" indent="0" algn="r">
              <a:buNone/>
              <a:defRPr sz="3733"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1828823"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2109" y="1376752"/>
            <a:ext cx="18365397" cy="11049904"/>
          </a:xfrm>
          <a:prstGeom prst="rect">
            <a:avLst/>
          </a:prstGeom>
        </p:spPr>
      </p:pic>
      <p:pic>
        <p:nvPicPr>
          <p:cNvPr id="5" name="图片 4">
            <a:extLst>
              <a:ext uri="{FF2B5EF4-FFF2-40B4-BE49-F238E27FC236}">
                <a16:creationId xmlns:a16="http://schemas.microsoft.com/office/drawing/2014/main" id="{BE89BFD0-A9AF-6F87-21B1-36358A505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652" y="69869"/>
            <a:ext cx="3465923" cy="1155307"/>
          </a:xfrm>
          <a:prstGeom prst="rect">
            <a:avLst/>
          </a:prstGeom>
        </p:spPr>
      </p:pic>
      <p:pic>
        <p:nvPicPr>
          <p:cNvPr id="8" name="图片 7">
            <a:extLst>
              <a:ext uri="{FF2B5EF4-FFF2-40B4-BE49-F238E27FC236}">
                <a16:creationId xmlns:a16="http://schemas.microsoft.com/office/drawing/2014/main" id="{BBEE55ED-65D2-B766-76E8-0534C2B703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45234" y="153633"/>
            <a:ext cx="3763084" cy="709008"/>
          </a:xfrm>
          <a:prstGeom prst="rect">
            <a:avLst/>
          </a:prstGeom>
        </p:spPr>
      </p:pic>
    </p:spTree>
    <p:extLst>
      <p:ext uri="{BB962C8B-B14F-4D97-AF65-F5344CB8AC3E}">
        <p14:creationId xmlns:p14="http://schemas.microsoft.com/office/powerpoint/2010/main" val="108737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11295531"/>
            <a:ext cx="24384000" cy="2420469"/>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11318171"/>
            <a:ext cx="24384000" cy="2420469"/>
          </a:xfrm>
          <a:prstGeom prst="rect">
            <a:avLst/>
          </a:prstGeom>
        </p:spPr>
      </p:pic>
      <p:pic>
        <p:nvPicPr>
          <p:cNvPr id="3" name="图片 2"/>
          <p:cNvPicPr>
            <a:picLocks noChangeAspect="1"/>
          </p:cNvPicPr>
          <p:nvPr userDrawn="1"/>
        </p:nvPicPr>
        <p:blipFill>
          <a:blip r:embed="rId3"/>
          <a:stretch>
            <a:fillRect/>
          </a:stretch>
        </p:blipFill>
        <p:spPr>
          <a:xfrm>
            <a:off x="2819400" y="5664200"/>
            <a:ext cx="18745200" cy="2387600"/>
          </a:xfrm>
          <a:prstGeom prst="rect">
            <a:avLst/>
          </a:prstGeom>
        </p:spPr>
      </p:pic>
      <p:sp>
        <p:nvSpPr>
          <p:cNvPr id="27" name="文本占位符 26"/>
          <p:cNvSpPr>
            <a:spLocks noGrp="1"/>
          </p:cNvSpPr>
          <p:nvPr>
            <p:ph type="body" sz="quarter" idx="10" hasCustomPrompt="1"/>
          </p:nvPr>
        </p:nvSpPr>
        <p:spPr>
          <a:xfrm>
            <a:off x="2819400" y="3057932"/>
            <a:ext cx="17398597" cy="5212536"/>
          </a:xfrm>
        </p:spPr>
        <p:txBody>
          <a:bodyPr/>
          <a:lstStyle>
            <a:lvl1pPr marL="457206" indent="-457206">
              <a:lnSpc>
                <a:spcPct val="150000"/>
              </a:lnSpc>
              <a:buClr>
                <a:srgbClr val="CFA967"/>
              </a:buClr>
              <a:buSzPct val="100000"/>
              <a:buFont typeface="Arial" panose="020B0604020202020204"/>
              <a:buChar char="•"/>
              <a:defRPr sz="6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914411"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2286029"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3200440"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4114851" indent="-457206">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231493" y="952463"/>
            <a:ext cx="2822885" cy="911208"/>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877147"/>
            <a:ext cx="2096347" cy="913007"/>
          </a:xfrm>
          <a:prstGeom prst="rect">
            <a:avLst/>
          </a:prstGeom>
          <a:noFill/>
        </p:spPr>
        <p:txBody>
          <a:bodyPr wrap="square" rtlCol="0">
            <a:spAutoFit/>
          </a:bodyPr>
          <a:lstStyle/>
          <a:p>
            <a:r>
              <a:rPr kumimoji="1" lang="zh-CN" altLang="en-US" sz="5333"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14" name="图片 13">
            <a:extLst>
              <a:ext uri="{FF2B5EF4-FFF2-40B4-BE49-F238E27FC236}">
                <a16:creationId xmlns:a16="http://schemas.microsoft.com/office/drawing/2014/main" id="{4A5B6E57-1FE2-DD4E-A663-3DC438DD1B8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6424" y="12049104"/>
            <a:ext cx="3779424" cy="1259808"/>
          </a:xfrm>
          <a:prstGeom prst="rect">
            <a:avLst/>
          </a:prstGeom>
        </p:spPr>
      </p:pic>
      <p:pic>
        <p:nvPicPr>
          <p:cNvPr id="15" name="图片 14">
            <a:extLst>
              <a:ext uri="{FF2B5EF4-FFF2-40B4-BE49-F238E27FC236}">
                <a16:creationId xmlns:a16="http://schemas.microsoft.com/office/drawing/2014/main" id="{294E79FE-ACC8-B24D-959B-3D2B31E3128A}"/>
              </a:ext>
            </a:extLst>
          </p:cNvPr>
          <p:cNvPicPr>
            <a:picLocks noChangeAspect="1"/>
          </p:cNvPicPr>
          <p:nvPr userDrawn="1"/>
        </p:nvPicPr>
        <p:blipFill>
          <a:blip r:embed="rId5"/>
          <a:stretch>
            <a:fillRect/>
          </a:stretch>
        </p:blipFill>
        <p:spPr>
          <a:xfrm>
            <a:off x="10150965" y="12254310"/>
            <a:ext cx="4512000" cy="849397"/>
          </a:xfrm>
          <a:prstGeom prst="rect">
            <a:avLst/>
          </a:prstGeom>
        </p:spPr>
      </p:pic>
      <p:pic>
        <p:nvPicPr>
          <p:cNvPr id="16" name="图片 15">
            <a:extLst>
              <a:ext uri="{FF2B5EF4-FFF2-40B4-BE49-F238E27FC236}">
                <a16:creationId xmlns:a16="http://schemas.microsoft.com/office/drawing/2014/main" id="{08F37A06-F4FA-4A43-B1F0-217286D85ED0}"/>
              </a:ext>
            </a:extLst>
          </p:cNvPr>
          <p:cNvPicPr>
            <a:picLocks noChangeAspect="1"/>
          </p:cNvPicPr>
          <p:nvPr userDrawn="1"/>
        </p:nvPicPr>
        <p:blipFill>
          <a:blip r:embed="rId6"/>
          <a:stretch>
            <a:fillRect/>
          </a:stretch>
        </p:blipFill>
        <p:spPr>
          <a:xfrm>
            <a:off x="18855576" y="12159584"/>
            <a:ext cx="4992000" cy="1038848"/>
          </a:xfrm>
          <a:prstGeom prst="rect">
            <a:avLst/>
          </a:prstGeom>
        </p:spPr>
      </p:pic>
    </p:spTree>
    <p:extLst>
      <p:ext uri="{BB962C8B-B14F-4D97-AF65-F5344CB8AC3E}">
        <p14:creationId xmlns:p14="http://schemas.microsoft.com/office/powerpoint/2010/main" val="711752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5" y="18603"/>
            <a:ext cx="24384005" cy="13697397"/>
          </a:xfrm>
          <a:prstGeom prst="rect">
            <a:avLst/>
          </a:prstGeom>
        </p:spPr>
      </p:pic>
      <p:sp>
        <p:nvSpPr>
          <p:cNvPr id="15" name="文本占位符 14"/>
          <p:cNvSpPr>
            <a:spLocks noGrp="1"/>
          </p:cNvSpPr>
          <p:nvPr>
            <p:ph type="body" sz="quarter" idx="13"/>
          </p:nvPr>
        </p:nvSpPr>
        <p:spPr>
          <a:xfrm>
            <a:off x="1676400" y="8890525"/>
            <a:ext cx="21031200" cy="1828800"/>
          </a:xfrm>
        </p:spPr>
        <p:txBody>
          <a:bodyPr>
            <a:normAutofit/>
          </a:bodyPr>
          <a:lstStyle>
            <a:lvl1pPr marL="0" indent="0" algn="l">
              <a:buNone/>
              <a:defRPr sz="6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1828823" indent="0">
              <a:buNone/>
              <a:defRPr/>
            </a:lvl3pPr>
          </a:lstStyle>
          <a:p>
            <a:pPr lvl="0"/>
            <a:endParaRPr kumimoji="1" lang="zh-CN" altLang="en-US" dirty="0"/>
          </a:p>
        </p:txBody>
      </p:sp>
      <p:sp>
        <p:nvSpPr>
          <p:cNvPr id="19" name="标题 18"/>
          <p:cNvSpPr>
            <a:spLocks noGrp="1"/>
          </p:cNvSpPr>
          <p:nvPr>
            <p:ph type="title"/>
          </p:nvPr>
        </p:nvSpPr>
        <p:spPr>
          <a:xfrm>
            <a:off x="1676400" y="5578867"/>
            <a:ext cx="21031200" cy="2651125"/>
          </a:xfrm>
        </p:spPr>
        <p:txBody>
          <a:bodyPr>
            <a:normAutofit/>
          </a:bodyPr>
          <a:lstStyle>
            <a:lvl1pPr algn="l">
              <a:defRPr sz="12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1676404" y="5080816"/>
            <a:ext cx="13165165" cy="363705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1676400" y="11619777"/>
            <a:ext cx="21031200" cy="871048"/>
          </a:xfrm>
        </p:spPr>
        <p:txBody>
          <a:bodyPr>
            <a:normAutofit/>
          </a:bodyPr>
          <a:lstStyle>
            <a:lvl1pPr marL="0" indent="0" algn="r">
              <a:buNone/>
              <a:defRPr sz="3733"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1828823" indent="0">
              <a:buNone/>
              <a:defRPr/>
            </a:lvl3pPr>
          </a:lstStyle>
          <a:p>
            <a:pPr lvl="0"/>
            <a:endParaRPr kumimoji="1" lang="zh-CN" altLang="en-US" dirty="0"/>
          </a:p>
        </p:txBody>
      </p:sp>
    </p:spTree>
    <p:extLst>
      <p:ext uri="{BB962C8B-B14F-4D97-AF65-F5344CB8AC3E}">
        <p14:creationId xmlns:p14="http://schemas.microsoft.com/office/powerpoint/2010/main" val="277032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1552103" y="748780"/>
            <a:ext cx="21762984" cy="1397000"/>
          </a:xfrm>
        </p:spPr>
        <p:txBody>
          <a:bodyPr>
            <a:noAutofit/>
          </a:bodyPr>
          <a:lstStyle>
            <a:lvl1pPr marL="0" indent="0" algn="l">
              <a:buClr>
                <a:schemeClr val="accent4"/>
              </a:buClr>
              <a:buFontTx/>
              <a:buNone/>
              <a:defRPr sz="7467"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371949" y="993604"/>
            <a:ext cx="1684400" cy="911208"/>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6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7">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1" name="矩形 10">
            <a:extLst>
              <a:ext uri="{FF2B5EF4-FFF2-40B4-BE49-F238E27FC236}">
                <a16:creationId xmlns:a16="http://schemas.microsoft.com/office/drawing/2014/main" id="{20BD8B47-48DD-104B-A7B5-3638B6527259}"/>
              </a:ext>
            </a:extLst>
          </p:cNvPr>
          <p:cNvSpPr/>
          <p:nvPr userDrawn="1"/>
        </p:nvSpPr>
        <p:spPr>
          <a:xfrm flipV="1">
            <a:off x="0" y="13522476"/>
            <a:ext cx="24384000" cy="315432"/>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533" dirty="0">
              <a:latin typeface="思源黑体" panose="020F0502020204030204" charset="-122"/>
              <a:ea typeface="思源黑体" panose="020F0502020204030204" charset="-122"/>
              <a:cs typeface="思源黑体" panose="020F0502020204030204" charset="-122"/>
            </a:endParaRPr>
          </a:p>
        </p:txBody>
      </p:sp>
      <p:pic>
        <p:nvPicPr>
          <p:cNvPr id="12" name="图片 11">
            <a:extLst>
              <a:ext uri="{FF2B5EF4-FFF2-40B4-BE49-F238E27FC236}">
                <a16:creationId xmlns:a16="http://schemas.microsoft.com/office/drawing/2014/main" id="{69A04F4D-AFB2-9F41-9017-85932D74B958}"/>
              </a:ext>
            </a:extLst>
          </p:cNvPr>
          <p:cNvPicPr>
            <a:picLocks noChangeAspect="1"/>
          </p:cNvPicPr>
          <p:nvPr userDrawn="1"/>
        </p:nvPicPr>
        <p:blipFill>
          <a:blip r:embed="rId2"/>
          <a:stretch>
            <a:fillRect/>
          </a:stretch>
        </p:blipFill>
        <p:spPr>
          <a:xfrm>
            <a:off x="1011125" y="12243000"/>
            <a:ext cx="3840000" cy="977653"/>
          </a:xfrm>
          <a:prstGeom prst="rect">
            <a:avLst/>
          </a:prstGeom>
        </p:spPr>
      </p:pic>
      <p:pic>
        <p:nvPicPr>
          <p:cNvPr id="14" name="Picture 2">
            <a:extLst>
              <a:ext uri="{FF2B5EF4-FFF2-40B4-BE49-F238E27FC236}">
                <a16:creationId xmlns:a16="http://schemas.microsoft.com/office/drawing/2014/main" id="{6285F576-6708-4D4A-A43B-E19BDB81805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1211" y="12263780"/>
            <a:ext cx="3840000" cy="901699"/>
          </a:xfrm>
          <a:prstGeom prst="rect">
            <a:avLst/>
          </a:prstGeom>
          <a:noFill/>
          <a:extLst>
            <a:ext uri="{909E8E84-426E-40DD-AFC4-6F175D3DCCD1}">
              <a14:hiddenFill xmlns:a14="http://schemas.microsoft.com/office/drawing/2010/main">
                <a:solidFill>
                  <a:srgbClr val="FFFFFF"/>
                </a:solidFill>
              </a14:hiddenFill>
            </a:ext>
          </a:extLst>
        </p:spPr>
      </p:pic>
      <p:pic>
        <p:nvPicPr>
          <p:cNvPr id="19" name="MeterSphere-紫色.png" descr="MeterSphere-紫色.png">
            <a:extLst>
              <a:ext uri="{FF2B5EF4-FFF2-40B4-BE49-F238E27FC236}">
                <a16:creationId xmlns:a16="http://schemas.microsoft.com/office/drawing/2014/main" id="{2960F00F-AE8A-214D-95E8-4C1FEAD4DF8A}"/>
              </a:ext>
            </a:extLst>
          </p:cNvPr>
          <p:cNvPicPr>
            <a:picLocks noChangeAspect="1"/>
          </p:cNvPicPr>
          <p:nvPr userDrawn="1"/>
        </p:nvPicPr>
        <p:blipFill>
          <a:blip r:embed="rId4"/>
          <a:stretch>
            <a:fillRect/>
          </a:stretch>
        </p:blipFill>
        <p:spPr>
          <a:xfrm>
            <a:off x="10264509" y="12400953"/>
            <a:ext cx="3840000" cy="723496"/>
          </a:xfrm>
          <a:prstGeom prst="rect">
            <a:avLst/>
          </a:prstGeom>
          <a:ln w="12700">
            <a:miter lim="400000"/>
          </a:ln>
        </p:spPr>
      </p:pic>
    </p:spTree>
    <p:extLst>
      <p:ext uri="{BB962C8B-B14F-4D97-AF65-F5344CB8AC3E}">
        <p14:creationId xmlns:p14="http://schemas.microsoft.com/office/powerpoint/2010/main" val="177823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标题文本"/>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9" r:id="rId5"/>
    <p:sldLayoutId id="2147483678" r:id="rId6"/>
    <p:sldLayoutId id="2147483679" r:id="rId7"/>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5E5E5E"/>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676400" y="3651251"/>
            <a:ext cx="21031200" cy="870267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676400" y="12712704"/>
            <a:ext cx="5486400" cy="730251"/>
          </a:xfrm>
          <a:prstGeom prst="rect">
            <a:avLst/>
          </a:prstGeom>
        </p:spPr>
        <p:txBody>
          <a:bodyPr vert="horz" lIns="91440" tIns="45720" rIns="91440" bIns="45720" rtlCol="0" anchor="ctr"/>
          <a:lstStyle>
            <a:lvl1pPr algn="l">
              <a:defRPr sz="24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8077200" y="12712704"/>
            <a:ext cx="8229600" cy="730251"/>
          </a:xfrm>
          <a:prstGeom prst="rect">
            <a:avLst/>
          </a:prstGeom>
        </p:spPr>
        <p:txBody>
          <a:bodyPr vert="horz" lIns="91440" tIns="45720" rIns="91440" bIns="45720" rtlCol="0" anchor="ctr"/>
          <a:lstStyle>
            <a:lvl1pPr algn="ctr">
              <a:defRPr sz="24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17221200" y="12712704"/>
            <a:ext cx="5486400" cy="730251"/>
          </a:xfrm>
          <a:prstGeom prst="rect">
            <a:avLst/>
          </a:prstGeom>
        </p:spPr>
        <p:txBody>
          <a:bodyPr vert="horz" lIns="91440" tIns="45720" rIns="91440" bIns="45720" rtlCol="0" anchor="ctr"/>
          <a:lstStyle>
            <a:lvl1pPr algn="r">
              <a:defRPr sz="24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extLst>
      <p:ext uri="{BB962C8B-B14F-4D97-AF65-F5344CB8AC3E}">
        <p14:creationId xmlns:p14="http://schemas.microsoft.com/office/powerpoint/2010/main" val="3138029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828823" rtl="0" eaLnBrk="1" latinLnBrk="0" hangingPunct="1">
        <a:lnSpc>
          <a:spcPct val="90000"/>
        </a:lnSpc>
        <a:spcBef>
          <a:spcPct val="0"/>
        </a:spcBef>
        <a:buNone/>
        <a:defRPr sz="88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457206" indent="-457206" algn="l" defTabSz="1828823" rtl="0" eaLnBrk="1" latinLnBrk="0" hangingPunct="1">
        <a:lnSpc>
          <a:spcPct val="90000"/>
        </a:lnSpc>
        <a:spcBef>
          <a:spcPts val="2000"/>
        </a:spcBef>
        <a:buFont typeface="Arial" panose="020B0604020202020204" pitchFamily="34" charset="0"/>
        <a:buChar char="•"/>
        <a:defRPr sz="5600" kern="1200">
          <a:solidFill>
            <a:schemeClr val="tx1"/>
          </a:solidFill>
          <a:latin typeface="思源黑体" panose="020F0502020204030204" charset="-122"/>
          <a:ea typeface="思源黑体" panose="020F0502020204030204" charset="-122"/>
          <a:cs typeface="思源黑体" panose="020F0502020204030204" charset="-122"/>
        </a:defRPr>
      </a:lvl1pPr>
      <a:lvl2pPr marL="1371617" indent="-457206" algn="l" defTabSz="1828823" rtl="0" eaLnBrk="1" latinLnBrk="0" hangingPunct="1">
        <a:lnSpc>
          <a:spcPct val="90000"/>
        </a:lnSpc>
        <a:spcBef>
          <a:spcPts val="1000"/>
        </a:spcBef>
        <a:buFont typeface="Arial" panose="020B0604020202020204" pitchFamily="34" charset="0"/>
        <a:buChar char="•"/>
        <a:defRPr sz="4800" kern="1200">
          <a:solidFill>
            <a:schemeClr val="tx1"/>
          </a:solidFill>
          <a:latin typeface="思源黑体" panose="020F0502020204030204" charset="-122"/>
          <a:ea typeface="思源黑体" panose="020F0502020204030204" charset="-122"/>
          <a:cs typeface="思源黑体" panose="020F0502020204030204" charset="-122"/>
        </a:defRPr>
      </a:lvl2pPr>
      <a:lvl3pPr marL="2286029" indent="-457206" algn="l" defTabSz="1828823" rtl="0" eaLnBrk="1" latinLnBrk="0" hangingPunct="1">
        <a:lnSpc>
          <a:spcPct val="90000"/>
        </a:lnSpc>
        <a:spcBef>
          <a:spcPts val="1000"/>
        </a:spcBef>
        <a:buFont typeface="Arial" panose="020B0604020202020204" pitchFamily="34" charset="0"/>
        <a:buChar char="•"/>
        <a:defRPr sz="4000" kern="1200">
          <a:solidFill>
            <a:schemeClr val="tx1"/>
          </a:solidFill>
          <a:latin typeface="思源黑体" panose="020F0502020204030204" charset="-122"/>
          <a:ea typeface="思源黑体" panose="020F0502020204030204" charset="-122"/>
          <a:cs typeface="思源黑体" panose="020F0502020204030204" charset="-122"/>
        </a:defRPr>
      </a:lvl3pPr>
      <a:lvl4pPr marL="3200440"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思源黑体" panose="020F0502020204030204" charset="-122"/>
          <a:ea typeface="思源黑体" panose="020F0502020204030204" charset="-122"/>
          <a:cs typeface="思源黑体" panose="020F0502020204030204" charset="-122"/>
        </a:defRPr>
      </a:lvl4pPr>
      <a:lvl5pPr marL="4114851"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思源黑体" panose="020F0502020204030204" charset="-122"/>
          <a:ea typeface="思源黑体" panose="020F0502020204030204" charset="-122"/>
          <a:cs typeface="思源黑体" panose="020F0502020204030204" charset="-122"/>
        </a:defRPr>
      </a:lvl5pPr>
      <a:lvl6pPr marL="5029263"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74"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86"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97" indent="-457206" algn="l" defTabSz="1828823"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23" rtl="0" eaLnBrk="1" latinLnBrk="0" hangingPunct="1">
        <a:defRPr sz="3600" kern="1200">
          <a:solidFill>
            <a:schemeClr val="tx1"/>
          </a:solidFill>
          <a:latin typeface="+mn-lt"/>
          <a:ea typeface="+mn-ea"/>
          <a:cs typeface="+mn-cs"/>
        </a:defRPr>
      </a:lvl1pPr>
      <a:lvl2pPr marL="914411" algn="l" defTabSz="1828823" rtl="0" eaLnBrk="1" latinLnBrk="0" hangingPunct="1">
        <a:defRPr sz="3600" kern="1200">
          <a:solidFill>
            <a:schemeClr val="tx1"/>
          </a:solidFill>
          <a:latin typeface="+mn-lt"/>
          <a:ea typeface="+mn-ea"/>
          <a:cs typeface="+mn-cs"/>
        </a:defRPr>
      </a:lvl2pPr>
      <a:lvl3pPr marL="1828823" algn="l" defTabSz="1828823" rtl="0" eaLnBrk="1" latinLnBrk="0" hangingPunct="1">
        <a:defRPr sz="3600" kern="1200">
          <a:solidFill>
            <a:schemeClr val="tx1"/>
          </a:solidFill>
          <a:latin typeface="+mn-lt"/>
          <a:ea typeface="+mn-ea"/>
          <a:cs typeface="+mn-cs"/>
        </a:defRPr>
      </a:lvl3pPr>
      <a:lvl4pPr marL="2743234" algn="l" defTabSz="1828823" rtl="0" eaLnBrk="1" latinLnBrk="0" hangingPunct="1">
        <a:defRPr sz="3600" kern="1200">
          <a:solidFill>
            <a:schemeClr val="tx1"/>
          </a:solidFill>
          <a:latin typeface="+mn-lt"/>
          <a:ea typeface="+mn-ea"/>
          <a:cs typeface="+mn-cs"/>
        </a:defRPr>
      </a:lvl4pPr>
      <a:lvl5pPr marL="3657646" algn="l" defTabSz="1828823" rtl="0" eaLnBrk="1" latinLnBrk="0" hangingPunct="1">
        <a:defRPr sz="3600" kern="1200">
          <a:solidFill>
            <a:schemeClr val="tx1"/>
          </a:solidFill>
          <a:latin typeface="+mn-lt"/>
          <a:ea typeface="+mn-ea"/>
          <a:cs typeface="+mn-cs"/>
        </a:defRPr>
      </a:lvl5pPr>
      <a:lvl6pPr marL="4572057" algn="l" defTabSz="1828823" rtl="0" eaLnBrk="1" latinLnBrk="0" hangingPunct="1">
        <a:defRPr sz="3600" kern="1200">
          <a:solidFill>
            <a:schemeClr val="tx1"/>
          </a:solidFill>
          <a:latin typeface="+mn-lt"/>
          <a:ea typeface="+mn-ea"/>
          <a:cs typeface="+mn-cs"/>
        </a:defRPr>
      </a:lvl6pPr>
      <a:lvl7pPr marL="5486469" algn="l" defTabSz="1828823" rtl="0" eaLnBrk="1" latinLnBrk="0" hangingPunct="1">
        <a:defRPr sz="3600" kern="1200">
          <a:solidFill>
            <a:schemeClr val="tx1"/>
          </a:solidFill>
          <a:latin typeface="+mn-lt"/>
          <a:ea typeface="+mn-ea"/>
          <a:cs typeface="+mn-cs"/>
        </a:defRPr>
      </a:lvl7pPr>
      <a:lvl8pPr marL="6400880" algn="l" defTabSz="1828823" rtl="0" eaLnBrk="1" latinLnBrk="0" hangingPunct="1">
        <a:defRPr sz="3600" kern="1200">
          <a:solidFill>
            <a:schemeClr val="tx1"/>
          </a:solidFill>
          <a:latin typeface="+mn-lt"/>
          <a:ea typeface="+mn-ea"/>
          <a:cs typeface="+mn-cs"/>
        </a:defRPr>
      </a:lvl8pPr>
      <a:lvl9pPr marL="7315291" algn="l" defTabSz="1828823"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54.tif"/><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if"/><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tif"/><Relationship Id="rId13" Type="http://schemas.openxmlformats.org/officeDocument/2006/relationships/image" Target="../media/image34.tif"/><Relationship Id="rId3" Type="http://schemas.openxmlformats.org/officeDocument/2006/relationships/image" Target="../media/image24.png"/><Relationship Id="rId7" Type="http://schemas.openxmlformats.org/officeDocument/2006/relationships/image" Target="../media/image28.tif"/><Relationship Id="rId12" Type="http://schemas.openxmlformats.org/officeDocument/2006/relationships/image" Target="../media/image33.tif"/><Relationship Id="rId2" Type="http://schemas.openxmlformats.org/officeDocument/2006/relationships/image" Target="../media/image23.png"/><Relationship Id="rId16" Type="http://schemas.openxmlformats.org/officeDocument/2006/relationships/image" Target="../media/image37.tif"/><Relationship Id="rId1" Type="http://schemas.openxmlformats.org/officeDocument/2006/relationships/slideLayout" Target="../slideLayouts/slideLayout2.xml"/><Relationship Id="rId6" Type="http://schemas.openxmlformats.org/officeDocument/2006/relationships/image" Target="../media/image27.tif"/><Relationship Id="rId11" Type="http://schemas.openxmlformats.org/officeDocument/2006/relationships/image" Target="../media/image32.png"/><Relationship Id="rId5" Type="http://schemas.openxmlformats.org/officeDocument/2006/relationships/image" Target="../media/image26.tif"/><Relationship Id="rId15" Type="http://schemas.openxmlformats.org/officeDocument/2006/relationships/image" Target="../media/image36.tif"/><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metersphere.io" TargetMode="External"/><Relationship Id="rId7" Type="http://schemas.openxmlformats.org/officeDocument/2006/relationships/image" Target="../media/image86.tif"/><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tif"/><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metersphere.io" TargetMode="Externa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70721" y="3941326"/>
            <a:ext cx="22832024" cy="3804181"/>
          </a:xfrm>
        </p:spPr>
        <p:txBody>
          <a:bodyPr>
            <a:noAutofit/>
          </a:bodyPr>
          <a:lstStyle/>
          <a:p>
            <a:pPr algn="ctr"/>
            <a:r>
              <a:rPr kumimoji="1" lang="zh-CN" altLang="en-US" sz="11733" b="1">
                <a:cs typeface="思源黑体 Bold" panose="020B0800000000000000" charset="-122"/>
                <a:sym typeface="微软雅黑" panose="020B0503020204020204" pitchFamily="34" charset="-122"/>
              </a:rPr>
              <a:t>一站式开源持续测试平台</a:t>
            </a:r>
            <a:br>
              <a:rPr kumimoji="1" lang="en-US" altLang="zh-CN" sz="11733" b="1">
                <a:cs typeface="思源黑体 Bold" panose="020B0800000000000000" charset="-122"/>
                <a:sym typeface="微软雅黑" panose="020B0503020204020204" pitchFamily="34" charset="-122"/>
              </a:rPr>
            </a:br>
            <a:r>
              <a:rPr kumimoji="1" lang="en-US" altLang="zh-CN" sz="11733" b="1">
                <a:cs typeface="思源黑体 Bold" panose="020B0800000000000000" charset="-122"/>
                <a:sym typeface="微软雅黑" panose="020B0503020204020204" pitchFamily="34" charset="-122"/>
              </a:rPr>
              <a:t>MeterSphere</a:t>
            </a:r>
            <a:endParaRPr kumimoji="1" lang="zh-CN" altLang="en-US" sz="11733" b="1" dirty="0">
              <a:cs typeface="思源黑体 Bold" panose="020B0800000000000000" charset="-122"/>
              <a:sym typeface="微软雅黑" panose="020B0503020204020204" pitchFamily="34" charset="-122"/>
            </a:endParaRPr>
          </a:p>
        </p:txBody>
      </p:sp>
      <p:sp>
        <p:nvSpPr>
          <p:cNvPr id="4" name="文本占位符 3"/>
          <p:cNvSpPr>
            <a:spLocks noGrp="1"/>
          </p:cNvSpPr>
          <p:nvPr>
            <p:ph type="body" sz="quarter" idx="14"/>
          </p:nvPr>
        </p:nvSpPr>
        <p:spPr>
          <a:xfrm>
            <a:off x="12386733" y="11619653"/>
            <a:ext cx="6035040" cy="924560"/>
          </a:xfrm>
        </p:spPr>
        <p:txBody>
          <a:bodyPr>
            <a:noAutofit/>
          </a:bodyPr>
          <a:lstStyle/>
          <a:p>
            <a:r>
              <a:rPr kumimoji="1"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FIT2CLOUD</a:t>
            </a:r>
            <a:r>
              <a:rPr kumimoji="1" lang="zh-CN" altLang="en-US"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kumimoji="1"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zh-CN" altLang="en-US"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刘冬雪</a:t>
            </a:r>
            <a:endParaRPr kumimoji="1"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10"/>
          <p:cNvGrpSpPr/>
          <p:nvPr/>
        </p:nvGrpSpPr>
        <p:grpSpPr>
          <a:xfrm>
            <a:off x="1190413" y="3667846"/>
            <a:ext cx="22414939" cy="4565141"/>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D707332B-9C90-FF24-4C01-C9BD9D40A91A}"/>
              </a:ext>
            </a:extLst>
          </p:cNvPr>
          <p:cNvSpPr txBox="1"/>
          <p:nvPr/>
        </p:nvSpPr>
        <p:spPr>
          <a:xfrm>
            <a:off x="13135042" y="12825375"/>
            <a:ext cx="4538423" cy="523220"/>
          </a:xfrm>
          <a:prstGeom prst="rect">
            <a:avLst/>
          </a:prstGeom>
          <a:noFill/>
        </p:spPr>
        <p:txBody>
          <a:bodyPr wrap="none" rtlCol="0">
            <a:spAutoFit/>
          </a:bodyPr>
          <a:lstStyle/>
          <a:p>
            <a:r>
              <a:rPr kumimoji="1" lang="zh-CN" altLang="en-US" sz="2800" dirty="0">
                <a:solidFill>
                  <a:schemeClr val="bg1">
                    <a:lumMod val="65000"/>
                  </a:schemeClr>
                </a:solidFill>
              </a:rPr>
              <a:t>版权所有</a:t>
            </a:r>
            <a:r>
              <a:rPr kumimoji="1" lang="en-US" altLang="zh-CN" sz="2800" dirty="0">
                <a:solidFill>
                  <a:schemeClr val="bg1">
                    <a:lumMod val="65000"/>
                  </a:schemeClr>
                </a:solidFill>
              </a:rPr>
              <a:t>©️</a:t>
            </a:r>
            <a:r>
              <a:rPr kumimoji="1" lang="zh-CN" altLang="en-US" sz="2800" dirty="0">
                <a:solidFill>
                  <a:schemeClr val="bg1">
                    <a:lumMod val="65000"/>
                  </a:schemeClr>
                </a:solidFill>
              </a:rPr>
              <a:t> 仅限于教学使用</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 以项目为维度的测试管理，让测试不再局限于具体测试人员-"/>
          <p:cNvSpPr txBox="1"/>
          <p:nvPr/>
        </p:nvSpPr>
        <p:spPr>
          <a:xfrm>
            <a:off x="5954849" y="2078281"/>
            <a:ext cx="12583572"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以项目为维度的测试管理，让测试不再局限于具体测试人员-</a:t>
            </a:r>
          </a:p>
        </p:txBody>
      </p:sp>
      <p:sp>
        <p:nvSpPr>
          <p:cNvPr id="329" name="MeterSphere 的关键架构设计之二：团队协作及多租户模型"/>
          <p:cNvSpPr txBox="1"/>
          <p:nvPr/>
        </p:nvSpPr>
        <p:spPr>
          <a:xfrm>
            <a:off x="0" y="687431"/>
            <a:ext cx="24383997"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关键能力设计一：协作一站式</a:t>
            </a:r>
          </a:p>
        </p:txBody>
      </p:sp>
      <p:grpSp>
        <p:nvGrpSpPr>
          <p:cNvPr id="2" name="组合 1">
            <a:extLst>
              <a:ext uri="{FF2B5EF4-FFF2-40B4-BE49-F238E27FC236}">
                <a16:creationId xmlns:a16="http://schemas.microsoft.com/office/drawing/2014/main" id="{3D4A6B39-B767-79DC-1837-AC12DAD4D5DA}"/>
              </a:ext>
            </a:extLst>
          </p:cNvPr>
          <p:cNvGrpSpPr/>
          <p:nvPr/>
        </p:nvGrpSpPr>
        <p:grpSpPr>
          <a:xfrm>
            <a:off x="1708992" y="2874510"/>
            <a:ext cx="20966017" cy="8801675"/>
            <a:chOff x="1542291" y="2874510"/>
            <a:chExt cx="21769117" cy="9288296"/>
          </a:xfrm>
        </p:grpSpPr>
        <p:sp>
          <p:nvSpPr>
            <p:cNvPr id="330" name="角色权限管理（菜单、操作）"/>
            <p:cNvSpPr txBox="1"/>
            <p:nvPr/>
          </p:nvSpPr>
          <p:spPr>
            <a:xfrm>
              <a:off x="2875412" y="11273805"/>
              <a:ext cx="18579141" cy="889001"/>
            </a:xfrm>
            <a:prstGeom prst="rect">
              <a:avLst/>
            </a:prstGeom>
            <a:solidFill>
              <a:schemeClr val="accent2">
                <a:hueOff val="167855"/>
                <a:satOff val="17755"/>
                <a:lumOff val="-1667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角色权限管理（菜单、操作）</a:t>
              </a:r>
            </a:p>
          </p:txBody>
        </p:sp>
        <p:sp>
          <p:nvSpPr>
            <p:cNvPr id="331" name="共享用例库"/>
            <p:cNvSpPr/>
            <p:nvPr/>
          </p:nvSpPr>
          <p:spPr>
            <a:xfrm>
              <a:off x="3932189" y="3028217"/>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共享用例库</a:t>
              </a:r>
            </a:p>
          </p:txBody>
        </p:sp>
        <p:sp>
          <p:nvSpPr>
            <p:cNvPr id="332" name="项目交接"/>
            <p:cNvSpPr/>
            <p:nvPr/>
          </p:nvSpPr>
          <p:spPr>
            <a:xfrm>
              <a:off x="3929085"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项目交接</a:t>
              </a:r>
            </a:p>
          </p:txBody>
        </p:sp>
        <p:sp>
          <p:nvSpPr>
            <p:cNvPr id="333" name="文本框 384"/>
            <p:cNvSpPr txBox="1"/>
            <p:nvPr/>
          </p:nvSpPr>
          <p:spPr>
            <a:xfrm>
              <a:off x="7357615" y="5382224"/>
              <a:ext cx="1935990" cy="617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821530">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XX 团队</a:t>
              </a:r>
            </a:p>
          </p:txBody>
        </p:sp>
        <p:sp>
          <p:nvSpPr>
            <p:cNvPr id="334" name="文本框 386"/>
            <p:cNvSpPr txBox="1"/>
            <p:nvPr/>
          </p:nvSpPr>
          <p:spPr>
            <a:xfrm>
              <a:off x="1542291" y="6720650"/>
              <a:ext cx="4078171" cy="487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821530">
                <a:defRPr sz="24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负责 A 项目全生命测试周期</a:t>
              </a:r>
            </a:p>
          </p:txBody>
        </p:sp>
        <p:sp>
          <p:nvSpPr>
            <p:cNvPr id="335" name="文本框 387"/>
            <p:cNvSpPr txBox="1"/>
            <p:nvPr/>
          </p:nvSpPr>
          <p:spPr>
            <a:xfrm>
              <a:off x="18874877" y="6649121"/>
              <a:ext cx="4436531" cy="487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821530">
                <a:defRPr sz="24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负责 C 项目全生命测试周期</a:t>
              </a:r>
            </a:p>
          </p:txBody>
        </p:sp>
        <p:sp>
          <p:nvSpPr>
            <p:cNvPr id="336" name="文本框 388"/>
            <p:cNvSpPr txBox="1"/>
            <p:nvPr/>
          </p:nvSpPr>
          <p:spPr>
            <a:xfrm>
              <a:off x="10946421" y="6136081"/>
              <a:ext cx="2735329" cy="87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4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共同参与项目测试（测试协同）</a:t>
              </a:r>
            </a:p>
          </p:txBody>
        </p:sp>
        <p:sp>
          <p:nvSpPr>
            <p:cNvPr id="337" name="用例脑图"/>
            <p:cNvSpPr/>
            <p:nvPr/>
          </p:nvSpPr>
          <p:spPr>
            <a:xfrm>
              <a:off x="6740325" y="3028217"/>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用例脑图</a:t>
              </a:r>
            </a:p>
          </p:txBody>
        </p:sp>
        <p:sp>
          <p:nvSpPr>
            <p:cNvPr id="338" name="场景编写"/>
            <p:cNvSpPr/>
            <p:nvPr/>
          </p:nvSpPr>
          <p:spPr>
            <a:xfrm>
              <a:off x="6731768"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场景编写</a:t>
              </a:r>
            </a:p>
          </p:txBody>
        </p:sp>
        <p:sp>
          <p:nvSpPr>
            <p:cNvPr id="339" name="箭头: 左右 391"/>
            <p:cNvSpPr/>
            <p:nvPr/>
          </p:nvSpPr>
          <p:spPr>
            <a:xfrm>
              <a:off x="10649673" y="5441861"/>
              <a:ext cx="3328826" cy="554805"/>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530">
                <a:defRPr sz="64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0" name="文本框 392"/>
            <p:cNvSpPr txBox="1"/>
            <p:nvPr/>
          </p:nvSpPr>
          <p:spPr>
            <a:xfrm>
              <a:off x="11031015" y="5051967"/>
              <a:ext cx="2566141" cy="487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4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人员调岗与交接</a:t>
              </a:r>
            </a:p>
          </p:txBody>
        </p:sp>
        <p:sp>
          <p:nvSpPr>
            <p:cNvPr id="341" name="评审协同"/>
            <p:cNvSpPr/>
            <p:nvPr/>
          </p:nvSpPr>
          <p:spPr>
            <a:xfrm>
              <a:off x="9546244" y="3031670"/>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评审协同</a:t>
              </a:r>
            </a:p>
          </p:txBody>
        </p:sp>
        <p:sp>
          <p:nvSpPr>
            <p:cNvPr id="342" name="计划制定"/>
            <p:cNvSpPr/>
            <p:nvPr/>
          </p:nvSpPr>
          <p:spPr>
            <a:xfrm>
              <a:off x="9532897"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计划制定</a:t>
              </a:r>
            </a:p>
          </p:txBody>
        </p:sp>
        <p:sp>
          <p:nvSpPr>
            <p:cNvPr id="343" name="接口规范"/>
            <p:cNvSpPr/>
            <p:nvPr/>
          </p:nvSpPr>
          <p:spPr>
            <a:xfrm>
              <a:off x="12354380" y="3031670"/>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接口规范</a:t>
              </a:r>
            </a:p>
          </p:txBody>
        </p:sp>
        <p:sp>
          <p:nvSpPr>
            <p:cNvPr id="344" name="脚本规范"/>
            <p:cNvSpPr/>
            <p:nvPr/>
          </p:nvSpPr>
          <p:spPr>
            <a:xfrm>
              <a:off x="12335579"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脚本规范</a:t>
              </a:r>
            </a:p>
          </p:txBody>
        </p:sp>
        <p:sp>
          <p:nvSpPr>
            <p:cNvPr id="345" name="数据度量"/>
            <p:cNvSpPr/>
            <p:nvPr/>
          </p:nvSpPr>
          <p:spPr>
            <a:xfrm>
              <a:off x="17970652" y="3031670"/>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数据度量</a:t>
              </a:r>
            </a:p>
          </p:txBody>
        </p:sp>
        <p:sp>
          <p:nvSpPr>
            <p:cNvPr id="346" name="报告分享"/>
            <p:cNvSpPr/>
            <p:nvPr/>
          </p:nvSpPr>
          <p:spPr>
            <a:xfrm>
              <a:off x="17939392"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报告分享</a:t>
              </a:r>
            </a:p>
          </p:txBody>
        </p:sp>
        <p:sp>
          <p:nvSpPr>
            <p:cNvPr id="347" name="版本管理"/>
            <p:cNvSpPr/>
            <p:nvPr/>
          </p:nvSpPr>
          <p:spPr>
            <a:xfrm>
              <a:off x="15162516" y="3031670"/>
              <a:ext cx="2589772"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p>
              <a:pPr defTabSz="821530">
                <a:defRPr b="0">
                  <a:solidFill>
                    <a:srgbClr val="FFFFFF"/>
                  </a:solidFill>
                  <a:latin typeface="Apple Braille"/>
                  <a:ea typeface="Apple Braille"/>
                  <a:cs typeface="Apple Braille"/>
                  <a:sym typeface="Apple Braille"/>
                </a:defRPr>
              </a:pPr>
              <a:r>
                <a:rPr>
                  <a:latin typeface="微软雅黑" panose="020B0503020204020204" pitchFamily="34" charset="-122"/>
                  <a:ea typeface="微软雅黑" panose="020B0503020204020204" pitchFamily="34" charset="-122"/>
                  <a:sym typeface="微软雅黑" panose="020B0503020204020204" pitchFamily="34" charset="-122"/>
                </a:rPr>
                <a:t>版本管理</a:t>
              </a:r>
            </a:p>
          </p:txBody>
        </p:sp>
        <p:sp>
          <p:nvSpPr>
            <p:cNvPr id="348" name="消息中心"/>
            <p:cNvSpPr/>
            <p:nvPr/>
          </p:nvSpPr>
          <p:spPr>
            <a:xfrm>
              <a:off x="15138262" y="3913378"/>
              <a:ext cx="2589771" cy="657547"/>
            </a:xfrm>
            <a:prstGeom prst="rect">
              <a:avLst/>
            </a:prstGeom>
            <a:solidFill>
              <a:srgbClr val="5E5E5E"/>
            </a:solidFill>
            <a:ln w="12700">
              <a:miter lim="400000"/>
              <a:tailEnd type="triangle"/>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消息中心</a:t>
              </a:r>
            </a:p>
          </p:txBody>
        </p:sp>
        <p:sp>
          <p:nvSpPr>
            <p:cNvPr id="349" name="文本框 411"/>
            <p:cNvSpPr txBox="1"/>
            <p:nvPr/>
          </p:nvSpPr>
          <p:spPr>
            <a:xfrm>
              <a:off x="15334566" y="5335255"/>
              <a:ext cx="1935990" cy="617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821530">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XX 团队</a:t>
              </a:r>
            </a:p>
          </p:txBody>
        </p:sp>
        <p:sp>
          <p:nvSpPr>
            <p:cNvPr id="350" name="矩形 412"/>
            <p:cNvSpPr/>
            <p:nvPr/>
          </p:nvSpPr>
          <p:spPr>
            <a:xfrm>
              <a:off x="2686926" y="2874510"/>
              <a:ext cx="18956113" cy="1853575"/>
            </a:xfrm>
            <a:prstGeom prst="rect">
              <a:avLst/>
            </a:prstGeom>
            <a:ln w="25400">
              <a:solidFill>
                <a:srgbClr val="929292"/>
              </a:solidFill>
              <a:miter lim="400000"/>
              <a:tailEnd type="triangle"/>
            </a:ln>
          </p:spPr>
          <p:txBody>
            <a:bodyPr lIns="71436" tIns="71436" rIns="71436" bIns="71436" anchor="ctr"/>
            <a:lstStyle/>
            <a:p>
              <a:pPr defTabSz="821530">
                <a:defRPr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57" name="成组"/>
            <p:cNvGrpSpPr/>
            <p:nvPr/>
          </p:nvGrpSpPr>
          <p:grpSpPr>
            <a:xfrm>
              <a:off x="2516309" y="7389186"/>
              <a:ext cx="6068466" cy="3523733"/>
              <a:chOff x="0" y="0"/>
              <a:chExt cx="6068464" cy="3523732"/>
            </a:xfrm>
          </p:grpSpPr>
          <p:sp>
            <p:nvSpPr>
              <p:cNvPr id="351" name="MeterSphere 开源持续测试平台"/>
              <p:cNvSpPr/>
              <p:nvPr/>
            </p:nvSpPr>
            <p:spPr>
              <a:xfrm>
                <a:off x="0" y="0"/>
                <a:ext cx="6068465" cy="3523733"/>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530">
                  <a:lnSpc>
                    <a:spcPct val="150000"/>
                  </a:lnSpc>
                  <a:defRPr>
                    <a:solidFill>
                      <a:srgbClr val="783887"/>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2" name="测试跟踪"/>
              <p:cNvSpPr/>
              <p:nvPr/>
            </p:nvSpPr>
            <p:spPr>
              <a:xfrm>
                <a:off x="455138" y="1317366"/>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测试跟踪</a:t>
                </a:r>
              </a:p>
            </p:txBody>
          </p:sp>
          <p:sp>
            <p:nvSpPr>
              <p:cNvPr id="353" name="项目 A"/>
              <p:cNvSpPr/>
              <p:nvPr/>
            </p:nvSpPr>
            <p:spPr>
              <a:xfrm>
                <a:off x="494232" y="173608"/>
                <a:ext cx="5080001" cy="889001"/>
              </a:xfrm>
              <a:prstGeom prst="rect">
                <a:avLst/>
              </a:prstGeom>
              <a:solidFill>
                <a:srgbClr val="0070C0"/>
              </a:solidFill>
              <a:ln w="12700" cap="flat">
                <a:noFill/>
                <a:miter lim="400000"/>
                <a:tailEnd type="triangle" w="med" len="me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defRPr sz="3600" b="0">
                    <a:solidFill>
                      <a:srgbClr val="FFFFFF"/>
                    </a:solidFill>
                    <a:latin typeface="Apple Braille"/>
                    <a:ea typeface="Apple Braille"/>
                    <a:cs typeface="Apple Braille"/>
                    <a:sym typeface="Apple Braille"/>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项目 A</a:t>
                </a:r>
              </a:p>
            </p:txBody>
          </p:sp>
          <p:sp>
            <p:nvSpPr>
              <p:cNvPr id="354" name="测试跟踪"/>
              <p:cNvSpPr/>
              <p:nvPr/>
            </p:nvSpPr>
            <p:spPr>
              <a:xfrm>
                <a:off x="3176447" y="1317366"/>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355" name="测试跟踪"/>
              <p:cNvSpPr/>
              <p:nvPr/>
            </p:nvSpPr>
            <p:spPr>
              <a:xfrm>
                <a:off x="455138" y="2452189"/>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测试</a:t>
                </a:r>
              </a:p>
            </p:txBody>
          </p:sp>
          <p:sp>
            <p:nvSpPr>
              <p:cNvPr id="356" name="测试跟踪"/>
              <p:cNvSpPr/>
              <p:nvPr/>
            </p:nvSpPr>
            <p:spPr>
              <a:xfrm>
                <a:off x="3176447" y="2452189"/>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grpSp>
        <p:grpSp>
          <p:nvGrpSpPr>
            <p:cNvPr id="364" name="成组"/>
            <p:cNvGrpSpPr/>
            <p:nvPr/>
          </p:nvGrpSpPr>
          <p:grpSpPr>
            <a:xfrm>
              <a:off x="9101976" y="7454866"/>
              <a:ext cx="6068465" cy="3523734"/>
              <a:chOff x="0" y="0"/>
              <a:chExt cx="6068464" cy="3523732"/>
            </a:xfrm>
          </p:grpSpPr>
          <p:sp>
            <p:nvSpPr>
              <p:cNvPr id="358" name="MeterSphere 开源持续测试平台"/>
              <p:cNvSpPr/>
              <p:nvPr/>
            </p:nvSpPr>
            <p:spPr>
              <a:xfrm>
                <a:off x="0" y="0"/>
                <a:ext cx="6068465" cy="3523733"/>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530">
                  <a:lnSpc>
                    <a:spcPct val="150000"/>
                  </a:lnSpc>
                  <a:defRPr>
                    <a:solidFill>
                      <a:srgbClr val="783887"/>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9" name="测试跟踪"/>
              <p:cNvSpPr/>
              <p:nvPr/>
            </p:nvSpPr>
            <p:spPr>
              <a:xfrm>
                <a:off x="455138" y="1317366"/>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测试跟踪</a:t>
                </a:r>
              </a:p>
            </p:txBody>
          </p:sp>
          <p:sp>
            <p:nvSpPr>
              <p:cNvPr id="360" name="项目 B"/>
              <p:cNvSpPr/>
              <p:nvPr/>
            </p:nvSpPr>
            <p:spPr>
              <a:xfrm>
                <a:off x="494232" y="173608"/>
                <a:ext cx="5080001" cy="889001"/>
              </a:xfrm>
              <a:prstGeom prst="rect">
                <a:avLst/>
              </a:prstGeom>
              <a:solidFill>
                <a:srgbClr val="0070C0"/>
              </a:solidFill>
              <a:ln w="12700" cap="flat">
                <a:noFill/>
                <a:miter lim="400000"/>
                <a:tailEnd type="triangle" w="med" len="me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defRPr sz="3600" b="0">
                    <a:solidFill>
                      <a:srgbClr val="FFFFFF"/>
                    </a:solidFill>
                    <a:latin typeface="Apple Braille"/>
                    <a:ea typeface="Apple Braille"/>
                    <a:cs typeface="Apple Braille"/>
                    <a:sym typeface="Apple Braille"/>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项目 B</a:t>
                </a:r>
              </a:p>
            </p:txBody>
          </p:sp>
          <p:sp>
            <p:nvSpPr>
              <p:cNvPr id="361" name="测试跟踪"/>
              <p:cNvSpPr/>
              <p:nvPr/>
            </p:nvSpPr>
            <p:spPr>
              <a:xfrm>
                <a:off x="3176447" y="1317366"/>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362" name="测试跟踪"/>
              <p:cNvSpPr/>
              <p:nvPr/>
            </p:nvSpPr>
            <p:spPr>
              <a:xfrm>
                <a:off x="455138" y="2452189"/>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测试</a:t>
                </a:r>
              </a:p>
            </p:txBody>
          </p:sp>
          <p:sp>
            <p:nvSpPr>
              <p:cNvPr id="363" name="测试跟踪"/>
              <p:cNvSpPr/>
              <p:nvPr/>
            </p:nvSpPr>
            <p:spPr>
              <a:xfrm>
                <a:off x="3176447" y="2452189"/>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grpSp>
        <p:grpSp>
          <p:nvGrpSpPr>
            <p:cNvPr id="371" name="成组"/>
            <p:cNvGrpSpPr/>
            <p:nvPr/>
          </p:nvGrpSpPr>
          <p:grpSpPr>
            <a:xfrm>
              <a:off x="15745189" y="7454867"/>
              <a:ext cx="6068466" cy="3523733"/>
              <a:chOff x="0" y="0"/>
              <a:chExt cx="6068464" cy="3523732"/>
            </a:xfrm>
          </p:grpSpPr>
          <p:sp>
            <p:nvSpPr>
              <p:cNvPr id="365" name="MeterSphere 开源持续测试平台"/>
              <p:cNvSpPr/>
              <p:nvPr/>
            </p:nvSpPr>
            <p:spPr>
              <a:xfrm>
                <a:off x="0" y="0"/>
                <a:ext cx="6068465" cy="3523733"/>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530">
                  <a:lnSpc>
                    <a:spcPct val="150000"/>
                  </a:lnSpc>
                  <a:defRPr>
                    <a:solidFill>
                      <a:srgbClr val="783887"/>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6" name="测试跟踪"/>
              <p:cNvSpPr/>
              <p:nvPr/>
            </p:nvSpPr>
            <p:spPr>
              <a:xfrm>
                <a:off x="455138" y="1317366"/>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测试跟踪</a:t>
                </a:r>
              </a:p>
            </p:txBody>
          </p:sp>
          <p:sp>
            <p:nvSpPr>
              <p:cNvPr id="367" name="项目 C"/>
              <p:cNvSpPr/>
              <p:nvPr/>
            </p:nvSpPr>
            <p:spPr>
              <a:xfrm>
                <a:off x="494232" y="173608"/>
                <a:ext cx="5080001" cy="889001"/>
              </a:xfrm>
              <a:prstGeom prst="rect">
                <a:avLst/>
              </a:prstGeom>
              <a:solidFill>
                <a:srgbClr val="0070C0"/>
              </a:solidFill>
              <a:ln w="12700" cap="flat">
                <a:noFill/>
                <a:miter lim="400000"/>
                <a:tailEnd type="triangle" w="med" len="me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defRPr sz="3600" b="0">
                    <a:solidFill>
                      <a:srgbClr val="FFFFFF"/>
                    </a:solidFill>
                    <a:latin typeface="Apple Braille"/>
                    <a:ea typeface="Apple Braille"/>
                    <a:cs typeface="Apple Braille"/>
                    <a:sym typeface="Apple Braille"/>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项目 C</a:t>
                </a:r>
              </a:p>
            </p:txBody>
          </p:sp>
          <p:sp>
            <p:nvSpPr>
              <p:cNvPr id="368" name="测试跟踪"/>
              <p:cNvSpPr/>
              <p:nvPr/>
            </p:nvSpPr>
            <p:spPr>
              <a:xfrm>
                <a:off x="3176447" y="1317366"/>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369" name="测试跟踪"/>
              <p:cNvSpPr/>
              <p:nvPr/>
            </p:nvSpPr>
            <p:spPr>
              <a:xfrm>
                <a:off x="455138" y="2452189"/>
                <a:ext cx="2407461"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测试</a:t>
                </a:r>
              </a:p>
            </p:txBody>
          </p:sp>
          <p:sp>
            <p:nvSpPr>
              <p:cNvPr id="370" name="测试跟踪"/>
              <p:cNvSpPr/>
              <p:nvPr/>
            </p:nvSpPr>
            <p:spPr>
              <a:xfrm>
                <a:off x="3176447" y="2452189"/>
                <a:ext cx="2407462" cy="889001"/>
              </a:xfrm>
              <a:prstGeom prst="rect">
                <a:avLst/>
              </a:prstGeom>
              <a:solidFill>
                <a:srgbClr val="78388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lvl1pPr defTabSz="821530">
                  <a:lnSpc>
                    <a:spcPct val="150000"/>
                  </a:lnSpc>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grpSp>
        <p:sp>
          <p:nvSpPr>
            <p:cNvPr id="372" name="形状"/>
            <p:cNvSpPr/>
            <p:nvPr/>
          </p:nvSpPr>
          <p:spPr>
            <a:xfrm>
              <a:off x="6521393" y="5335255"/>
              <a:ext cx="960000" cy="790925"/>
            </a:xfrm>
            <a:custGeom>
              <a:avLst/>
              <a:gdLst/>
              <a:ahLst/>
              <a:cxnLst>
                <a:cxn ang="0">
                  <a:pos x="wd2" y="hd2"/>
                </a:cxn>
                <a:cxn ang="5400000">
                  <a:pos x="wd2" y="hd2"/>
                </a:cxn>
                <a:cxn ang="10800000">
                  <a:pos x="wd2" y="hd2"/>
                </a:cxn>
                <a:cxn ang="16200000">
                  <a:pos x="wd2" y="hd2"/>
                </a:cxn>
              </a:cxnLst>
              <a:rect l="0" t="0" r="r" b="b"/>
              <a:pathLst>
                <a:path w="21343" h="20937" extrusionOk="0">
                  <a:moveTo>
                    <a:pt x="13084" y="11937"/>
                  </a:moveTo>
                  <a:cubicBezTo>
                    <a:pt x="12449" y="11937"/>
                    <a:pt x="11814" y="11937"/>
                    <a:pt x="11178" y="11937"/>
                  </a:cubicBezTo>
                  <a:cubicBezTo>
                    <a:pt x="10861" y="11937"/>
                    <a:pt x="10543" y="11937"/>
                    <a:pt x="10225" y="11558"/>
                  </a:cubicBezTo>
                  <a:cubicBezTo>
                    <a:pt x="9908" y="11179"/>
                    <a:pt x="9908" y="10422"/>
                    <a:pt x="9590" y="10043"/>
                  </a:cubicBezTo>
                  <a:cubicBezTo>
                    <a:pt x="10225" y="9285"/>
                    <a:pt x="10543" y="8906"/>
                    <a:pt x="10543" y="8148"/>
                  </a:cubicBezTo>
                  <a:cubicBezTo>
                    <a:pt x="10861" y="7769"/>
                    <a:pt x="11178" y="7769"/>
                    <a:pt x="11178" y="7390"/>
                  </a:cubicBezTo>
                  <a:cubicBezTo>
                    <a:pt x="11178" y="7011"/>
                    <a:pt x="11496" y="6632"/>
                    <a:pt x="11496" y="5874"/>
                  </a:cubicBezTo>
                  <a:cubicBezTo>
                    <a:pt x="11496" y="5874"/>
                    <a:pt x="11496" y="5874"/>
                    <a:pt x="11496" y="5874"/>
                  </a:cubicBezTo>
                  <a:cubicBezTo>
                    <a:pt x="11178" y="5495"/>
                    <a:pt x="11178" y="5495"/>
                    <a:pt x="11178" y="5495"/>
                  </a:cubicBezTo>
                  <a:cubicBezTo>
                    <a:pt x="11178" y="5495"/>
                    <a:pt x="11178" y="5495"/>
                    <a:pt x="11178" y="5495"/>
                  </a:cubicBezTo>
                  <a:cubicBezTo>
                    <a:pt x="11496" y="3222"/>
                    <a:pt x="11178" y="2085"/>
                    <a:pt x="10225" y="1327"/>
                  </a:cubicBezTo>
                  <a:cubicBezTo>
                    <a:pt x="8955" y="-189"/>
                    <a:pt x="6414" y="-189"/>
                    <a:pt x="5143" y="948"/>
                  </a:cubicBezTo>
                  <a:cubicBezTo>
                    <a:pt x="4190" y="1706"/>
                    <a:pt x="3872" y="3222"/>
                    <a:pt x="3872" y="5495"/>
                  </a:cubicBezTo>
                  <a:cubicBezTo>
                    <a:pt x="3872" y="5495"/>
                    <a:pt x="3872" y="5495"/>
                    <a:pt x="3872" y="5495"/>
                  </a:cubicBezTo>
                  <a:cubicBezTo>
                    <a:pt x="3872" y="5874"/>
                    <a:pt x="3872" y="5874"/>
                    <a:pt x="3872" y="5874"/>
                  </a:cubicBezTo>
                  <a:cubicBezTo>
                    <a:pt x="3872" y="5874"/>
                    <a:pt x="3872" y="5874"/>
                    <a:pt x="3872" y="5874"/>
                  </a:cubicBezTo>
                  <a:cubicBezTo>
                    <a:pt x="3872" y="6632"/>
                    <a:pt x="3872" y="7011"/>
                    <a:pt x="3872" y="7390"/>
                  </a:cubicBezTo>
                  <a:cubicBezTo>
                    <a:pt x="3872" y="7769"/>
                    <a:pt x="4190" y="7769"/>
                    <a:pt x="4508" y="8148"/>
                  </a:cubicBezTo>
                  <a:cubicBezTo>
                    <a:pt x="4508" y="8527"/>
                    <a:pt x="4825" y="9285"/>
                    <a:pt x="5143" y="9664"/>
                  </a:cubicBezTo>
                  <a:cubicBezTo>
                    <a:pt x="5143" y="10422"/>
                    <a:pt x="4825" y="11179"/>
                    <a:pt x="4508" y="11558"/>
                  </a:cubicBezTo>
                  <a:cubicBezTo>
                    <a:pt x="4508" y="11558"/>
                    <a:pt x="4190" y="11937"/>
                    <a:pt x="3555" y="11558"/>
                  </a:cubicBezTo>
                  <a:cubicBezTo>
                    <a:pt x="3237" y="11558"/>
                    <a:pt x="2602" y="11558"/>
                    <a:pt x="2284" y="11558"/>
                  </a:cubicBezTo>
                  <a:cubicBezTo>
                    <a:pt x="696" y="13453"/>
                    <a:pt x="-257" y="16864"/>
                    <a:pt x="61" y="19516"/>
                  </a:cubicBezTo>
                  <a:cubicBezTo>
                    <a:pt x="2284" y="21411"/>
                    <a:pt x="13402" y="21411"/>
                    <a:pt x="14990" y="19516"/>
                  </a:cubicBezTo>
                  <a:cubicBezTo>
                    <a:pt x="14990" y="17243"/>
                    <a:pt x="14672" y="13832"/>
                    <a:pt x="13084" y="11937"/>
                  </a:cubicBezTo>
                  <a:close/>
                  <a:moveTo>
                    <a:pt x="19755" y="8148"/>
                  </a:moveTo>
                  <a:cubicBezTo>
                    <a:pt x="21025" y="9285"/>
                    <a:pt x="21343" y="11937"/>
                    <a:pt x="21343" y="13453"/>
                  </a:cubicBezTo>
                  <a:cubicBezTo>
                    <a:pt x="20708" y="14211"/>
                    <a:pt x="18167" y="14211"/>
                    <a:pt x="15625" y="14211"/>
                  </a:cubicBezTo>
                  <a:cubicBezTo>
                    <a:pt x="15308" y="12695"/>
                    <a:pt x="14672" y="11558"/>
                    <a:pt x="13719" y="10800"/>
                  </a:cubicBezTo>
                  <a:cubicBezTo>
                    <a:pt x="13402" y="10043"/>
                    <a:pt x="13402" y="10043"/>
                    <a:pt x="13402" y="10043"/>
                  </a:cubicBezTo>
                  <a:cubicBezTo>
                    <a:pt x="13084" y="10043"/>
                    <a:pt x="13084" y="10043"/>
                    <a:pt x="13084" y="10043"/>
                  </a:cubicBezTo>
                  <a:cubicBezTo>
                    <a:pt x="12449" y="10043"/>
                    <a:pt x="11814" y="10043"/>
                    <a:pt x="11178" y="10043"/>
                  </a:cubicBezTo>
                  <a:cubicBezTo>
                    <a:pt x="11178" y="10043"/>
                    <a:pt x="11178" y="10043"/>
                    <a:pt x="11178" y="10043"/>
                  </a:cubicBezTo>
                  <a:cubicBezTo>
                    <a:pt x="11496" y="10043"/>
                    <a:pt x="11814" y="9285"/>
                    <a:pt x="11814" y="8906"/>
                  </a:cubicBezTo>
                  <a:cubicBezTo>
                    <a:pt x="12131" y="8906"/>
                    <a:pt x="12131" y="8527"/>
                    <a:pt x="12449" y="8148"/>
                  </a:cubicBezTo>
                  <a:cubicBezTo>
                    <a:pt x="12767" y="8148"/>
                    <a:pt x="13084" y="8148"/>
                    <a:pt x="13402" y="8148"/>
                  </a:cubicBezTo>
                  <a:cubicBezTo>
                    <a:pt x="13719" y="8148"/>
                    <a:pt x="13719" y="8148"/>
                    <a:pt x="14037" y="7769"/>
                  </a:cubicBezTo>
                  <a:cubicBezTo>
                    <a:pt x="14037" y="7769"/>
                    <a:pt x="14355" y="7011"/>
                    <a:pt x="14355" y="6632"/>
                  </a:cubicBezTo>
                  <a:cubicBezTo>
                    <a:pt x="14037" y="6253"/>
                    <a:pt x="14037" y="5874"/>
                    <a:pt x="13719" y="5495"/>
                  </a:cubicBezTo>
                  <a:cubicBezTo>
                    <a:pt x="13719" y="5116"/>
                    <a:pt x="13402" y="5116"/>
                    <a:pt x="13402" y="4737"/>
                  </a:cubicBezTo>
                  <a:cubicBezTo>
                    <a:pt x="13402" y="4737"/>
                    <a:pt x="13402" y="4358"/>
                    <a:pt x="13402" y="3979"/>
                  </a:cubicBezTo>
                  <a:cubicBezTo>
                    <a:pt x="13402" y="3600"/>
                    <a:pt x="13402" y="3600"/>
                    <a:pt x="13402" y="3600"/>
                  </a:cubicBezTo>
                  <a:cubicBezTo>
                    <a:pt x="13402" y="3600"/>
                    <a:pt x="13402" y="3600"/>
                    <a:pt x="13402" y="3600"/>
                  </a:cubicBezTo>
                  <a:cubicBezTo>
                    <a:pt x="13402" y="3600"/>
                    <a:pt x="13402" y="3600"/>
                    <a:pt x="13402" y="3600"/>
                  </a:cubicBezTo>
                  <a:cubicBezTo>
                    <a:pt x="13402" y="2085"/>
                    <a:pt x="13719" y="948"/>
                    <a:pt x="14355" y="569"/>
                  </a:cubicBezTo>
                  <a:cubicBezTo>
                    <a:pt x="15308" y="-189"/>
                    <a:pt x="16896" y="-189"/>
                    <a:pt x="17849" y="569"/>
                  </a:cubicBezTo>
                  <a:cubicBezTo>
                    <a:pt x="18484" y="1327"/>
                    <a:pt x="18802" y="2085"/>
                    <a:pt x="18484" y="3600"/>
                  </a:cubicBezTo>
                  <a:cubicBezTo>
                    <a:pt x="18484" y="3600"/>
                    <a:pt x="18484" y="3600"/>
                    <a:pt x="18484" y="3600"/>
                  </a:cubicBezTo>
                  <a:cubicBezTo>
                    <a:pt x="18802" y="3600"/>
                    <a:pt x="18802" y="3600"/>
                    <a:pt x="18802" y="3600"/>
                  </a:cubicBezTo>
                  <a:cubicBezTo>
                    <a:pt x="18802" y="3979"/>
                    <a:pt x="18802" y="3979"/>
                    <a:pt x="18802" y="3979"/>
                  </a:cubicBezTo>
                  <a:cubicBezTo>
                    <a:pt x="18802" y="4358"/>
                    <a:pt x="18484" y="4737"/>
                    <a:pt x="18484" y="4737"/>
                  </a:cubicBezTo>
                  <a:cubicBezTo>
                    <a:pt x="18484" y="5116"/>
                    <a:pt x="18484" y="5116"/>
                    <a:pt x="18167" y="5495"/>
                  </a:cubicBezTo>
                  <a:cubicBezTo>
                    <a:pt x="18167" y="5874"/>
                    <a:pt x="17849" y="6253"/>
                    <a:pt x="17531" y="6632"/>
                  </a:cubicBezTo>
                  <a:cubicBezTo>
                    <a:pt x="17531" y="7011"/>
                    <a:pt x="17849" y="7390"/>
                    <a:pt x="17849" y="7769"/>
                  </a:cubicBezTo>
                  <a:cubicBezTo>
                    <a:pt x="18167" y="8148"/>
                    <a:pt x="18167" y="8148"/>
                    <a:pt x="18484" y="8148"/>
                  </a:cubicBezTo>
                  <a:cubicBezTo>
                    <a:pt x="18802" y="8148"/>
                    <a:pt x="19437" y="8148"/>
                    <a:pt x="19755" y="8148"/>
                  </a:cubicBezTo>
                  <a:close/>
                </a:path>
              </a:pathLst>
            </a:custGeom>
            <a:solidFill>
              <a:schemeClr val="accent1">
                <a:lumOff val="16847"/>
              </a:schemeClr>
            </a:solidFill>
            <a:ln w="12700">
              <a:miter lim="400000"/>
            </a:ln>
          </p:spPr>
          <p:txBody>
            <a:bodyPr tIns="91439" bIns="91439"/>
            <a:lstStyle/>
            <a:p>
              <a:pPr algn="l" defTabSz="914400">
                <a:defRPr sz="3600" b="0">
                  <a:latin typeface="Trebuchet MS"/>
                  <a:ea typeface="Trebuchet MS"/>
                  <a:cs typeface="Trebuchet MS"/>
                  <a:sym typeface="Trebuchet MS"/>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 name="连接线"/>
            <p:cNvSpPr/>
            <p:nvPr/>
          </p:nvSpPr>
          <p:spPr>
            <a:xfrm>
              <a:off x="6308299" y="6045164"/>
              <a:ext cx="1405587" cy="13313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 name="连接线"/>
            <p:cNvSpPr/>
            <p:nvPr/>
          </p:nvSpPr>
          <p:spPr>
            <a:xfrm>
              <a:off x="9293604" y="5937205"/>
              <a:ext cx="2709021" cy="150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0" name="连接线"/>
            <p:cNvSpPr/>
            <p:nvPr/>
          </p:nvSpPr>
          <p:spPr>
            <a:xfrm>
              <a:off x="12967151" y="5984900"/>
              <a:ext cx="2367416" cy="14572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1" name="连接线"/>
            <p:cNvSpPr/>
            <p:nvPr/>
          </p:nvSpPr>
          <p:spPr>
            <a:xfrm>
              <a:off x="17128649" y="5998194"/>
              <a:ext cx="1167413" cy="1363076"/>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7" name="形状"/>
            <p:cNvSpPr/>
            <p:nvPr/>
          </p:nvSpPr>
          <p:spPr>
            <a:xfrm>
              <a:off x="17376974" y="5335255"/>
              <a:ext cx="960000" cy="790925"/>
            </a:xfrm>
            <a:custGeom>
              <a:avLst/>
              <a:gdLst/>
              <a:ahLst/>
              <a:cxnLst>
                <a:cxn ang="0">
                  <a:pos x="wd2" y="hd2"/>
                </a:cxn>
                <a:cxn ang="5400000">
                  <a:pos x="wd2" y="hd2"/>
                </a:cxn>
                <a:cxn ang="10800000">
                  <a:pos x="wd2" y="hd2"/>
                </a:cxn>
                <a:cxn ang="16200000">
                  <a:pos x="wd2" y="hd2"/>
                </a:cxn>
              </a:cxnLst>
              <a:rect l="0" t="0" r="r" b="b"/>
              <a:pathLst>
                <a:path w="21343" h="20937" extrusionOk="0">
                  <a:moveTo>
                    <a:pt x="13084" y="11937"/>
                  </a:moveTo>
                  <a:cubicBezTo>
                    <a:pt x="12449" y="11937"/>
                    <a:pt x="11814" y="11937"/>
                    <a:pt x="11178" y="11937"/>
                  </a:cubicBezTo>
                  <a:cubicBezTo>
                    <a:pt x="10861" y="11937"/>
                    <a:pt x="10543" y="11937"/>
                    <a:pt x="10225" y="11558"/>
                  </a:cubicBezTo>
                  <a:cubicBezTo>
                    <a:pt x="9908" y="11179"/>
                    <a:pt x="9908" y="10422"/>
                    <a:pt x="9590" y="10043"/>
                  </a:cubicBezTo>
                  <a:cubicBezTo>
                    <a:pt x="10225" y="9285"/>
                    <a:pt x="10543" y="8906"/>
                    <a:pt x="10543" y="8148"/>
                  </a:cubicBezTo>
                  <a:cubicBezTo>
                    <a:pt x="10861" y="7769"/>
                    <a:pt x="11178" y="7769"/>
                    <a:pt x="11178" y="7390"/>
                  </a:cubicBezTo>
                  <a:cubicBezTo>
                    <a:pt x="11178" y="7011"/>
                    <a:pt x="11496" y="6632"/>
                    <a:pt x="11496" y="5874"/>
                  </a:cubicBezTo>
                  <a:cubicBezTo>
                    <a:pt x="11496" y="5874"/>
                    <a:pt x="11496" y="5874"/>
                    <a:pt x="11496" y="5874"/>
                  </a:cubicBezTo>
                  <a:cubicBezTo>
                    <a:pt x="11178" y="5495"/>
                    <a:pt x="11178" y="5495"/>
                    <a:pt x="11178" y="5495"/>
                  </a:cubicBezTo>
                  <a:cubicBezTo>
                    <a:pt x="11178" y="5495"/>
                    <a:pt x="11178" y="5495"/>
                    <a:pt x="11178" y="5495"/>
                  </a:cubicBezTo>
                  <a:cubicBezTo>
                    <a:pt x="11496" y="3222"/>
                    <a:pt x="11178" y="2085"/>
                    <a:pt x="10225" y="1327"/>
                  </a:cubicBezTo>
                  <a:cubicBezTo>
                    <a:pt x="8955" y="-189"/>
                    <a:pt x="6414" y="-189"/>
                    <a:pt x="5143" y="948"/>
                  </a:cubicBezTo>
                  <a:cubicBezTo>
                    <a:pt x="4190" y="1706"/>
                    <a:pt x="3872" y="3222"/>
                    <a:pt x="3872" y="5495"/>
                  </a:cubicBezTo>
                  <a:cubicBezTo>
                    <a:pt x="3872" y="5495"/>
                    <a:pt x="3872" y="5495"/>
                    <a:pt x="3872" y="5495"/>
                  </a:cubicBezTo>
                  <a:cubicBezTo>
                    <a:pt x="3872" y="5874"/>
                    <a:pt x="3872" y="5874"/>
                    <a:pt x="3872" y="5874"/>
                  </a:cubicBezTo>
                  <a:cubicBezTo>
                    <a:pt x="3872" y="5874"/>
                    <a:pt x="3872" y="5874"/>
                    <a:pt x="3872" y="5874"/>
                  </a:cubicBezTo>
                  <a:cubicBezTo>
                    <a:pt x="3872" y="6632"/>
                    <a:pt x="3872" y="7011"/>
                    <a:pt x="3872" y="7390"/>
                  </a:cubicBezTo>
                  <a:cubicBezTo>
                    <a:pt x="3872" y="7769"/>
                    <a:pt x="4190" y="7769"/>
                    <a:pt x="4508" y="8148"/>
                  </a:cubicBezTo>
                  <a:cubicBezTo>
                    <a:pt x="4508" y="8527"/>
                    <a:pt x="4825" y="9285"/>
                    <a:pt x="5143" y="9664"/>
                  </a:cubicBezTo>
                  <a:cubicBezTo>
                    <a:pt x="5143" y="10422"/>
                    <a:pt x="4825" y="11179"/>
                    <a:pt x="4508" y="11558"/>
                  </a:cubicBezTo>
                  <a:cubicBezTo>
                    <a:pt x="4508" y="11558"/>
                    <a:pt x="4190" y="11937"/>
                    <a:pt x="3555" y="11558"/>
                  </a:cubicBezTo>
                  <a:cubicBezTo>
                    <a:pt x="3237" y="11558"/>
                    <a:pt x="2602" y="11558"/>
                    <a:pt x="2284" y="11558"/>
                  </a:cubicBezTo>
                  <a:cubicBezTo>
                    <a:pt x="696" y="13453"/>
                    <a:pt x="-257" y="16864"/>
                    <a:pt x="61" y="19516"/>
                  </a:cubicBezTo>
                  <a:cubicBezTo>
                    <a:pt x="2284" y="21411"/>
                    <a:pt x="13402" y="21411"/>
                    <a:pt x="14990" y="19516"/>
                  </a:cubicBezTo>
                  <a:cubicBezTo>
                    <a:pt x="14990" y="17243"/>
                    <a:pt x="14672" y="13832"/>
                    <a:pt x="13084" y="11937"/>
                  </a:cubicBezTo>
                  <a:close/>
                  <a:moveTo>
                    <a:pt x="19755" y="8148"/>
                  </a:moveTo>
                  <a:cubicBezTo>
                    <a:pt x="21025" y="9285"/>
                    <a:pt x="21343" y="11937"/>
                    <a:pt x="21343" y="13453"/>
                  </a:cubicBezTo>
                  <a:cubicBezTo>
                    <a:pt x="20708" y="14211"/>
                    <a:pt x="18167" y="14211"/>
                    <a:pt x="15625" y="14211"/>
                  </a:cubicBezTo>
                  <a:cubicBezTo>
                    <a:pt x="15308" y="12695"/>
                    <a:pt x="14672" y="11558"/>
                    <a:pt x="13719" y="10800"/>
                  </a:cubicBezTo>
                  <a:cubicBezTo>
                    <a:pt x="13402" y="10043"/>
                    <a:pt x="13402" y="10043"/>
                    <a:pt x="13402" y="10043"/>
                  </a:cubicBezTo>
                  <a:cubicBezTo>
                    <a:pt x="13084" y="10043"/>
                    <a:pt x="13084" y="10043"/>
                    <a:pt x="13084" y="10043"/>
                  </a:cubicBezTo>
                  <a:cubicBezTo>
                    <a:pt x="12449" y="10043"/>
                    <a:pt x="11814" y="10043"/>
                    <a:pt x="11178" y="10043"/>
                  </a:cubicBezTo>
                  <a:cubicBezTo>
                    <a:pt x="11178" y="10043"/>
                    <a:pt x="11178" y="10043"/>
                    <a:pt x="11178" y="10043"/>
                  </a:cubicBezTo>
                  <a:cubicBezTo>
                    <a:pt x="11496" y="10043"/>
                    <a:pt x="11814" y="9285"/>
                    <a:pt x="11814" y="8906"/>
                  </a:cubicBezTo>
                  <a:cubicBezTo>
                    <a:pt x="12131" y="8906"/>
                    <a:pt x="12131" y="8527"/>
                    <a:pt x="12449" y="8148"/>
                  </a:cubicBezTo>
                  <a:cubicBezTo>
                    <a:pt x="12767" y="8148"/>
                    <a:pt x="13084" y="8148"/>
                    <a:pt x="13402" y="8148"/>
                  </a:cubicBezTo>
                  <a:cubicBezTo>
                    <a:pt x="13719" y="8148"/>
                    <a:pt x="13719" y="8148"/>
                    <a:pt x="14037" y="7769"/>
                  </a:cubicBezTo>
                  <a:cubicBezTo>
                    <a:pt x="14037" y="7769"/>
                    <a:pt x="14355" y="7011"/>
                    <a:pt x="14355" y="6632"/>
                  </a:cubicBezTo>
                  <a:cubicBezTo>
                    <a:pt x="14037" y="6253"/>
                    <a:pt x="14037" y="5874"/>
                    <a:pt x="13719" y="5495"/>
                  </a:cubicBezTo>
                  <a:cubicBezTo>
                    <a:pt x="13719" y="5116"/>
                    <a:pt x="13402" y="5116"/>
                    <a:pt x="13402" y="4737"/>
                  </a:cubicBezTo>
                  <a:cubicBezTo>
                    <a:pt x="13402" y="4737"/>
                    <a:pt x="13402" y="4358"/>
                    <a:pt x="13402" y="3979"/>
                  </a:cubicBezTo>
                  <a:cubicBezTo>
                    <a:pt x="13402" y="3600"/>
                    <a:pt x="13402" y="3600"/>
                    <a:pt x="13402" y="3600"/>
                  </a:cubicBezTo>
                  <a:cubicBezTo>
                    <a:pt x="13402" y="3600"/>
                    <a:pt x="13402" y="3600"/>
                    <a:pt x="13402" y="3600"/>
                  </a:cubicBezTo>
                  <a:cubicBezTo>
                    <a:pt x="13402" y="3600"/>
                    <a:pt x="13402" y="3600"/>
                    <a:pt x="13402" y="3600"/>
                  </a:cubicBezTo>
                  <a:cubicBezTo>
                    <a:pt x="13402" y="2085"/>
                    <a:pt x="13719" y="948"/>
                    <a:pt x="14355" y="569"/>
                  </a:cubicBezTo>
                  <a:cubicBezTo>
                    <a:pt x="15308" y="-189"/>
                    <a:pt x="16896" y="-189"/>
                    <a:pt x="17849" y="569"/>
                  </a:cubicBezTo>
                  <a:cubicBezTo>
                    <a:pt x="18484" y="1327"/>
                    <a:pt x="18802" y="2085"/>
                    <a:pt x="18484" y="3600"/>
                  </a:cubicBezTo>
                  <a:cubicBezTo>
                    <a:pt x="18484" y="3600"/>
                    <a:pt x="18484" y="3600"/>
                    <a:pt x="18484" y="3600"/>
                  </a:cubicBezTo>
                  <a:cubicBezTo>
                    <a:pt x="18802" y="3600"/>
                    <a:pt x="18802" y="3600"/>
                    <a:pt x="18802" y="3600"/>
                  </a:cubicBezTo>
                  <a:cubicBezTo>
                    <a:pt x="18802" y="3979"/>
                    <a:pt x="18802" y="3979"/>
                    <a:pt x="18802" y="3979"/>
                  </a:cubicBezTo>
                  <a:cubicBezTo>
                    <a:pt x="18802" y="4358"/>
                    <a:pt x="18484" y="4737"/>
                    <a:pt x="18484" y="4737"/>
                  </a:cubicBezTo>
                  <a:cubicBezTo>
                    <a:pt x="18484" y="5116"/>
                    <a:pt x="18484" y="5116"/>
                    <a:pt x="18167" y="5495"/>
                  </a:cubicBezTo>
                  <a:cubicBezTo>
                    <a:pt x="18167" y="5874"/>
                    <a:pt x="17849" y="6253"/>
                    <a:pt x="17531" y="6632"/>
                  </a:cubicBezTo>
                  <a:cubicBezTo>
                    <a:pt x="17531" y="7011"/>
                    <a:pt x="17849" y="7390"/>
                    <a:pt x="17849" y="7769"/>
                  </a:cubicBezTo>
                  <a:cubicBezTo>
                    <a:pt x="18167" y="8148"/>
                    <a:pt x="18167" y="8148"/>
                    <a:pt x="18484" y="8148"/>
                  </a:cubicBezTo>
                  <a:cubicBezTo>
                    <a:pt x="18802" y="8148"/>
                    <a:pt x="19437" y="8148"/>
                    <a:pt x="19755" y="8148"/>
                  </a:cubicBezTo>
                  <a:close/>
                </a:path>
              </a:pathLst>
            </a:custGeom>
            <a:solidFill>
              <a:schemeClr val="accent1">
                <a:lumOff val="16847"/>
              </a:schemeClr>
            </a:solidFill>
            <a:ln w="12700">
              <a:miter lim="400000"/>
            </a:ln>
          </p:spPr>
          <p:txBody>
            <a:bodyPr tIns="91439" bIns="91439"/>
            <a:lstStyle/>
            <a:p>
              <a:pPr algn="l" defTabSz="914400">
                <a:defRPr sz="3600" b="0">
                  <a:latin typeface="Trebuchet MS"/>
                  <a:ea typeface="Trebuchet MS"/>
                  <a:cs typeface="Trebuchet MS"/>
                  <a:sym typeface="Trebuchet MS"/>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MeterSphere Jenkins 插件"/>
          <p:cNvSpPr/>
          <p:nvPr/>
        </p:nvSpPr>
        <p:spPr>
          <a:xfrm>
            <a:off x="11086668" y="2597050"/>
            <a:ext cx="5049108" cy="995119"/>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Jenkins 插件</a:t>
            </a:r>
          </a:p>
        </p:txBody>
      </p:sp>
      <p:sp>
        <p:nvSpPr>
          <p:cNvPr id="384" name="用户"/>
          <p:cNvSpPr/>
          <p:nvPr/>
        </p:nvSpPr>
        <p:spPr>
          <a:xfrm>
            <a:off x="6855272" y="2597050"/>
            <a:ext cx="2727478" cy="995119"/>
          </a:xfrm>
          <a:prstGeom prst="rect">
            <a:avLst/>
          </a:prstGeom>
          <a:solidFill>
            <a:schemeClr val="accent4">
              <a:hueOff val="-461056"/>
              <a:satOff val="4338"/>
              <a:lumOff val="-1022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用户</a:t>
            </a:r>
          </a:p>
        </p:txBody>
      </p:sp>
      <p:sp>
        <p:nvSpPr>
          <p:cNvPr id="385" name="矩形"/>
          <p:cNvSpPr/>
          <p:nvPr/>
        </p:nvSpPr>
        <p:spPr>
          <a:xfrm>
            <a:off x="945747" y="6363275"/>
            <a:ext cx="2944116" cy="995120"/>
          </a:xfrm>
          <a:prstGeom prst="rect">
            <a:avLst/>
          </a:prstGeom>
          <a:solidFill>
            <a:srgbClr val="783887"/>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6" name="矩形"/>
          <p:cNvSpPr/>
          <p:nvPr/>
        </p:nvSpPr>
        <p:spPr>
          <a:xfrm>
            <a:off x="5046477" y="6322482"/>
            <a:ext cx="3483711" cy="995120"/>
          </a:xfrm>
          <a:prstGeom prst="rect">
            <a:avLst/>
          </a:prstGeom>
          <a:solidFill>
            <a:srgbClr val="783887"/>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7" name="矩形"/>
          <p:cNvSpPr/>
          <p:nvPr/>
        </p:nvSpPr>
        <p:spPr>
          <a:xfrm>
            <a:off x="14029204" y="6322482"/>
            <a:ext cx="3539456" cy="995120"/>
          </a:xfrm>
          <a:prstGeom prst="rect">
            <a:avLst/>
          </a:prstGeom>
          <a:solidFill>
            <a:srgbClr val="783887"/>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8" name="矩形"/>
          <p:cNvSpPr/>
          <p:nvPr/>
        </p:nvSpPr>
        <p:spPr>
          <a:xfrm>
            <a:off x="18504467" y="6322482"/>
            <a:ext cx="3539456" cy="995120"/>
          </a:xfrm>
          <a:prstGeom prst="rect">
            <a:avLst/>
          </a:prstGeom>
          <a:solidFill>
            <a:srgbClr val="783887"/>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 name="矩形"/>
          <p:cNvSpPr/>
          <p:nvPr/>
        </p:nvSpPr>
        <p:spPr>
          <a:xfrm>
            <a:off x="3011605" y="7844408"/>
            <a:ext cx="2555268" cy="729970"/>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0" name="矩形"/>
          <p:cNvSpPr/>
          <p:nvPr/>
        </p:nvSpPr>
        <p:spPr>
          <a:xfrm>
            <a:off x="3011605" y="8797488"/>
            <a:ext cx="2555268" cy="729971"/>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1" name="矩形"/>
          <p:cNvSpPr/>
          <p:nvPr/>
        </p:nvSpPr>
        <p:spPr>
          <a:xfrm>
            <a:off x="3011605" y="9849590"/>
            <a:ext cx="2555268" cy="729970"/>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2" name="矩形"/>
          <p:cNvSpPr/>
          <p:nvPr/>
        </p:nvSpPr>
        <p:spPr>
          <a:xfrm>
            <a:off x="12191857" y="7783841"/>
            <a:ext cx="2139449" cy="729970"/>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3" name="矩形"/>
          <p:cNvSpPr/>
          <p:nvPr/>
        </p:nvSpPr>
        <p:spPr>
          <a:xfrm>
            <a:off x="12191857" y="8736921"/>
            <a:ext cx="2139449" cy="729971"/>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4" name="矩形"/>
          <p:cNvSpPr/>
          <p:nvPr/>
        </p:nvSpPr>
        <p:spPr>
          <a:xfrm>
            <a:off x="12191857" y="9696530"/>
            <a:ext cx="2139449" cy="729970"/>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5" name="矩形"/>
          <p:cNvSpPr/>
          <p:nvPr/>
        </p:nvSpPr>
        <p:spPr>
          <a:xfrm>
            <a:off x="15979423" y="7738806"/>
            <a:ext cx="2944116" cy="995120"/>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6" name="矩形"/>
          <p:cNvSpPr/>
          <p:nvPr/>
        </p:nvSpPr>
        <p:spPr>
          <a:xfrm>
            <a:off x="15979423" y="8897880"/>
            <a:ext cx="2944116" cy="1530426"/>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7" name="矩形"/>
          <p:cNvSpPr/>
          <p:nvPr/>
        </p:nvSpPr>
        <p:spPr>
          <a:xfrm>
            <a:off x="5091052" y="10782841"/>
            <a:ext cx="3514702" cy="995121"/>
          </a:xfrm>
          <a:prstGeom prst="rect">
            <a:avLst/>
          </a:prstGeom>
          <a:solidFill>
            <a:srgbClr val="0A7BE0"/>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8" name="矩形"/>
          <p:cNvSpPr/>
          <p:nvPr/>
        </p:nvSpPr>
        <p:spPr>
          <a:xfrm>
            <a:off x="13788576" y="10782842"/>
            <a:ext cx="3514702" cy="995120"/>
          </a:xfrm>
          <a:prstGeom prst="rect">
            <a:avLst/>
          </a:prstGeom>
          <a:solidFill>
            <a:srgbClr val="0A7BE0"/>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 name="矩形"/>
          <p:cNvSpPr/>
          <p:nvPr/>
        </p:nvSpPr>
        <p:spPr>
          <a:xfrm>
            <a:off x="18516844" y="10782842"/>
            <a:ext cx="3514702" cy="995120"/>
          </a:xfrm>
          <a:prstGeom prst="rect">
            <a:avLst/>
          </a:prstGeom>
          <a:solidFill>
            <a:srgbClr val="0A7BE0"/>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0" name="矩形"/>
          <p:cNvSpPr/>
          <p:nvPr/>
        </p:nvSpPr>
        <p:spPr>
          <a:xfrm>
            <a:off x="4459791" y="5147292"/>
            <a:ext cx="2001060" cy="729970"/>
          </a:xfrm>
          <a:prstGeom prst="rect">
            <a:avLst/>
          </a:pr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手动测试</a:t>
            </a:r>
          </a:p>
        </p:txBody>
      </p:sp>
      <p:sp>
        <p:nvSpPr>
          <p:cNvPr id="401" name="矩形"/>
          <p:cNvSpPr/>
          <p:nvPr/>
        </p:nvSpPr>
        <p:spPr>
          <a:xfrm>
            <a:off x="7145745" y="5134914"/>
            <a:ext cx="2001059" cy="729971"/>
          </a:xfrm>
          <a:prstGeom prst="rect">
            <a:avLst/>
          </a:pr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自动测试</a:t>
            </a:r>
          </a:p>
        </p:txBody>
      </p:sp>
      <p:sp>
        <p:nvSpPr>
          <p:cNvPr id="402" name="矩形"/>
          <p:cNvSpPr/>
          <p:nvPr/>
        </p:nvSpPr>
        <p:spPr>
          <a:xfrm>
            <a:off x="734017" y="4847814"/>
            <a:ext cx="22127123" cy="2652512"/>
          </a:xfrm>
          <a:prstGeom prst="rect">
            <a:avLst/>
          </a:prstGeom>
          <a:ln w="38100">
            <a:solidFill>
              <a:srgbClr val="5E5E5E"/>
            </a:solidFill>
            <a:custDash>
              <a:ds d="200000" sp="200000"/>
            </a:custDash>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3" name="矩形"/>
          <p:cNvSpPr/>
          <p:nvPr/>
        </p:nvSpPr>
        <p:spPr>
          <a:xfrm>
            <a:off x="11991516" y="8609511"/>
            <a:ext cx="2488317" cy="1993290"/>
          </a:xfrm>
          <a:prstGeom prst="rect">
            <a:avLst/>
          </a:prstGeom>
          <a:ln w="38100">
            <a:solidFill>
              <a:srgbClr val="5E5E5E"/>
            </a:solidFill>
            <a:custDash>
              <a:ds d="200000" sp="200000"/>
            </a:custDash>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4" name="圆角矩形"/>
          <p:cNvSpPr/>
          <p:nvPr/>
        </p:nvSpPr>
        <p:spPr>
          <a:xfrm>
            <a:off x="21322906" y="9307222"/>
            <a:ext cx="2346128" cy="847060"/>
          </a:xfrm>
          <a:prstGeom prst="roundRect">
            <a:avLst>
              <a:gd name="adj" fmla="val 22490"/>
            </a:avLst>
          </a:prstGeom>
          <a:solidFill>
            <a:srgbClr val="0096FF"/>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5" name="测试计划"/>
          <p:cNvSpPr txBox="1"/>
          <p:nvPr/>
        </p:nvSpPr>
        <p:spPr>
          <a:xfrm>
            <a:off x="1586353" y="6553271"/>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测试计划</a:t>
            </a:r>
          </a:p>
        </p:txBody>
      </p:sp>
      <p:sp>
        <p:nvSpPr>
          <p:cNvPr id="406" name="测试用例"/>
          <p:cNvSpPr txBox="1"/>
          <p:nvPr/>
        </p:nvSpPr>
        <p:spPr>
          <a:xfrm>
            <a:off x="5952325" y="6553271"/>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测试用例</a:t>
            </a:r>
          </a:p>
        </p:txBody>
      </p:sp>
      <p:sp>
        <p:nvSpPr>
          <p:cNvPr id="407" name="接口测试"/>
          <p:cNvSpPr txBox="1"/>
          <p:nvPr/>
        </p:nvSpPr>
        <p:spPr>
          <a:xfrm>
            <a:off x="14957959" y="6553271"/>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408" name="性能测试"/>
          <p:cNvSpPr txBox="1"/>
          <p:nvPr/>
        </p:nvSpPr>
        <p:spPr>
          <a:xfrm>
            <a:off x="19500229" y="6553271"/>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sp>
        <p:nvSpPr>
          <p:cNvPr id="409" name="脑图导入"/>
          <p:cNvSpPr txBox="1"/>
          <p:nvPr/>
        </p:nvSpPr>
        <p:spPr>
          <a:xfrm>
            <a:off x="3500250" y="7921815"/>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脑图导入</a:t>
            </a:r>
          </a:p>
        </p:txBody>
      </p:sp>
      <p:sp>
        <p:nvSpPr>
          <p:cNvPr id="410" name="用例评审"/>
          <p:cNvSpPr txBox="1"/>
          <p:nvPr/>
        </p:nvSpPr>
        <p:spPr>
          <a:xfrm>
            <a:off x="3500250" y="8874895"/>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用例评审</a:t>
            </a:r>
          </a:p>
        </p:txBody>
      </p:sp>
      <p:sp>
        <p:nvSpPr>
          <p:cNvPr id="411" name="Jira / TAPD"/>
          <p:cNvSpPr txBox="1"/>
          <p:nvPr/>
        </p:nvSpPr>
        <p:spPr>
          <a:xfrm>
            <a:off x="3119486" y="9914843"/>
            <a:ext cx="2502285"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spcBef>
                <a:spcPts val="5900"/>
              </a:spcBef>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Jira / TAPD 等</a:t>
            </a:r>
          </a:p>
        </p:txBody>
      </p:sp>
      <p:sp>
        <p:nvSpPr>
          <p:cNvPr id="412" name="Mock 数据"/>
          <p:cNvSpPr txBox="1"/>
          <p:nvPr/>
        </p:nvSpPr>
        <p:spPr>
          <a:xfrm>
            <a:off x="12334087" y="7861248"/>
            <a:ext cx="192199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Mock 数据</a:t>
            </a:r>
          </a:p>
        </p:txBody>
      </p:sp>
      <p:sp>
        <p:nvSpPr>
          <p:cNvPr id="413" name="Postman"/>
          <p:cNvSpPr txBox="1"/>
          <p:nvPr/>
        </p:nvSpPr>
        <p:spPr>
          <a:xfrm>
            <a:off x="12475616" y="8799313"/>
            <a:ext cx="1647884"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Postman</a:t>
            </a:r>
          </a:p>
        </p:txBody>
      </p:sp>
      <p:sp>
        <p:nvSpPr>
          <p:cNvPr id="414" name="Swagger"/>
          <p:cNvSpPr txBox="1"/>
          <p:nvPr/>
        </p:nvSpPr>
        <p:spPr>
          <a:xfrm>
            <a:off x="12479527" y="9773939"/>
            <a:ext cx="1633457"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Swagger</a:t>
            </a:r>
          </a:p>
        </p:txBody>
      </p:sp>
      <p:sp>
        <p:nvSpPr>
          <p:cNvPr id="415" name="JMeter 脚本、CSV脚本"/>
          <p:cNvSpPr txBox="1"/>
          <p:nvPr/>
        </p:nvSpPr>
        <p:spPr>
          <a:xfrm>
            <a:off x="16288146" y="7733343"/>
            <a:ext cx="2555268" cy="1006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 脚本、CSV 脚本</a:t>
            </a:r>
          </a:p>
        </p:txBody>
      </p:sp>
      <p:sp>
        <p:nvSpPr>
          <p:cNvPr id="416" name="MeterSphere Chrome 插件录制脚本"/>
          <p:cNvSpPr txBox="1"/>
          <p:nvPr/>
        </p:nvSpPr>
        <p:spPr>
          <a:xfrm>
            <a:off x="16075976" y="8973939"/>
            <a:ext cx="2751009" cy="1436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Chrome 插件录制脚本</a:t>
            </a:r>
          </a:p>
        </p:txBody>
      </p:sp>
      <p:sp>
        <p:nvSpPr>
          <p:cNvPr id="417" name="压测集群"/>
          <p:cNvSpPr txBox="1"/>
          <p:nvPr/>
        </p:nvSpPr>
        <p:spPr>
          <a:xfrm>
            <a:off x="21706982" y="9407110"/>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压测集群</a:t>
            </a:r>
          </a:p>
        </p:txBody>
      </p:sp>
      <p:sp>
        <p:nvSpPr>
          <p:cNvPr id="418" name="测试结果"/>
          <p:cNvSpPr txBox="1"/>
          <p:nvPr/>
        </p:nvSpPr>
        <p:spPr>
          <a:xfrm>
            <a:off x="6059415" y="10992823"/>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测试结果</a:t>
            </a:r>
          </a:p>
        </p:txBody>
      </p:sp>
      <p:sp>
        <p:nvSpPr>
          <p:cNvPr id="419" name="测试报告"/>
          <p:cNvSpPr txBox="1"/>
          <p:nvPr/>
        </p:nvSpPr>
        <p:spPr>
          <a:xfrm>
            <a:off x="14756939" y="10992823"/>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测试报告</a:t>
            </a:r>
          </a:p>
        </p:txBody>
      </p:sp>
      <p:sp>
        <p:nvSpPr>
          <p:cNvPr id="420" name="动态测试报告"/>
          <p:cNvSpPr txBox="1"/>
          <p:nvPr/>
        </p:nvSpPr>
        <p:spPr>
          <a:xfrm>
            <a:off x="19129607" y="10992823"/>
            <a:ext cx="2298703"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动态测试报告</a:t>
            </a:r>
          </a:p>
        </p:txBody>
      </p:sp>
      <p:sp>
        <p:nvSpPr>
          <p:cNvPr id="421" name="线条"/>
          <p:cNvSpPr/>
          <p:nvPr/>
        </p:nvSpPr>
        <p:spPr>
          <a:xfrm flipV="1">
            <a:off x="9576137" y="3110080"/>
            <a:ext cx="1510531" cy="2"/>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2" name="线条"/>
          <p:cNvSpPr/>
          <p:nvPr/>
        </p:nvSpPr>
        <p:spPr>
          <a:xfrm>
            <a:off x="3894876" y="6880608"/>
            <a:ext cx="1196177" cy="1"/>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3" name="线条"/>
          <p:cNvSpPr/>
          <p:nvPr/>
        </p:nvSpPr>
        <p:spPr>
          <a:xfrm>
            <a:off x="17568657" y="6821311"/>
            <a:ext cx="948188" cy="1"/>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4" name="线条"/>
          <p:cNvSpPr/>
          <p:nvPr/>
        </p:nvSpPr>
        <p:spPr>
          <a:xfrm>
            <a:off x="9146803" y="5442624"/>
            <a:ext cx="11142414" cy="1"/>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5" name="线条"/>
          <p:cNvSpPr/>
          <p:nvPr/>
        </p:nvSpPr>
        <p:spPr>
          <a:xfrm>
            <a:off x="20289217" y="5441353"/>
            <a:ext cx="2" cy="906205"/>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6" name="线条"/>
          <p:cNvSpPr/>
          <p:nvPr/>
        </p:nvSpPr>
        <p:spPr>
          <a:xfrm>
            <a:off x="13594701" y="3614290"/>
            <a:ext cx="1" cy="1214474"/>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7" name="线条"/>
          <p:cNvSpPr/>
          <p:nvPr/>
        </p:nvSpPr>
        <p:spPr>
          <a:xfrm>
            <a:off x="8203519" y="3592168"/>
            <a:ext cx="1" cy="1236596"/>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8" name="线条"/>
          <p:cNvSpPr/>
          <p:nvPr/>
        </p:nvSpPr>
        <p:spPr>
          <a:xfrm>
            <a:off x="15446874" y="5454069"/>
            <a:ext cx="1" cy="910790"/>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9" name="线条"/>
          <p:cNvSpPr/>
          <p:nvPr/>
        </p:nvSpPr>
        <p:spPr>
          <a:xfrm>
            <a:off x="6848402" y="7319772"/>
            <a:ext cx="3" cy="3533898"/>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 name="线条"/>
          <p:cNvSpPr/>
          <p:nvPr/>
        </p:nvSpPr>
        <p:spPr>
          <a:xfrm>
            <a:off x="15553437" y="7259205"/>
            <a:ext cx="3" cy="3533898"/>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1" name="线条"/>
          <p:cNvSpPr/>
          <p:nvPr/>
        </p:nvSpPr>
        <p:spPr>
          <a:xfrm>
            <a:off x="20289217" y="7259205"/>
            <a:ext cx="2" cy="3533898"/>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2" name="线条"/>
          <p:cNvSpPr/>
          <p:nvPr/>
        </p:nvSpPr>
        <p:spPr>
          <a:xfrm>
            <a:off x="5458267" y="6176574"/>
            <a:ext cx="2702191" cy="3794"/>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3" name="线条"/>
          <p:cNvSpPr/>
          <p:nvPr/>
        </p:nvSpPr>
        <p:spPr>
          <a:xfrm>
            <a:off x="5460320" y="5840710"/>
            <a:ext cx="2" cy="367327"/>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4" name="线条"/>
          <p:cNvSpPr/>
          <p:nvPr/>
        </p:nvSpPr>
        <p:spPr>
          <a:xfrm>
            <a:off x="8146273" y="5840710"/>
            <a:ext cx="2" cy="367327"/>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5" name="线条"/>
          <p:cNvSpPr/>
          <p:nvPr/>
        </p:nvSpPr>
        <p:spPr>
          <a:xfrm>
            <a:off x="6828514" y="6196679"/>
            <a:ext cx="1" cy="150880"/>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6" name="线条"/>
          <p:cNvSpPr/>
          <p:nvPr/>
        </p:nvSpPr>
        <p:spPr>
          <a:xfrm>
            <a:off x="6130124" y="7319772"/>
            <a:ext cx="2" cy="2885191"/>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7" name="线条"/>
          <p:cNvSpPr/>
          <p:nvPr/>
        </p:nvSpPr>
        <p:spPr>
          <a:xfrm>
            <a:off x="5576334" y="8209391"/>
            <a:ext cx="575877" cy="2706"/>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8" name="线条"/>
          <p:cNvSpPr/>
          <p:nvPr/>
        </p:nvSpPr>
        <p:spPr>
          <a:xfrm>
            <a:off x="5576334" y="9161685"/>
            <a:ext cx="575877" cy="2705"/>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9" name="线条"/>
          <p:cNvSpPr/>
          <p:nvPr/>
        </p:nvSpPr>
        <p:spPr>
          <a:xfrm>
            <a:off x="5576334" y="10213787"/>
            <a:ext cx="575877" cy="2704"/>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 name="线条"/>
          <p:cNvSpPr/>
          <p:nvPr/>
        </p:nvSpPr>
        <p:spPr>
          <a:xfrm>
            <a:off x="15013484" y="7276806"/>
            <a:ext cx="3" cy="2329351"/>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1" name="线条"/>
          <p:cNvSpPr/>
          <p:nvPr/>
        </p:nvSpPr>
        <p:spPr>
          <a:xfrm>
            <a:off x="14325624" y="8148824"/>
            <a:ext cx="710037" cy="2108"/>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2" name="线条"/>
          <p:cNvSpPr/>
          <p:nvPr/>
        </p:nvSpPr>
        <p:spPr>
          <a:xfrm flipV="1">
            <a:off x="14484892" y="9582763"/>
            <a:ext cx="547588" cy="4809"/>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3" name="线条"/>
          <p:cNvSpPr/>
          <p:nvPr/>
        </p:nvSpPr>
        <p:spPr>
          <a:xfrm>
            <a:off x="19624081" y="7334241"/>
            <a:ext cx="3" cy="2329350"/>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4" name="线条"/>
          <p:cNvSpPr/>
          <p:nvPr/>
        </p:nvSpPr>
        <p:spPr>
          <a:xfrm>
            <a:off x="18936222" y="8206259"/>
            <a:ext cx="710036" cy="2106"/>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5" name="线条"/>
          <p:cNvSpPr/>
          <p:nvPr/>
        </p:nvSpPr>
        <p:spPr>
          <a:xfrm>
            <a:off x="18939403" y="9640197"/>
            <a:ext cx="703674" cy="2"/>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6" name="配置 Job"/>
          <p:cNvSpPr txBox="1"/>
          <p:nvPr/>
        </p:nvSpPr>
        <p:spPr>
          <a:xfrm>
            <a:off x="9653737" y="2681927"/>
            <a:ext cx="1213471"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配置 Job</a:t>
            </a:r>
          </a:p>
        </p:txBody>
      </p:sp>
      <p:sp>
        <p:nvSpPr>
          <p:cNvPr id="447" name="UI 登录"/>
          <p:cNvSpPr txBox="1"/>
          <p:nvPr/>
        </p:nvSpPr>
        <p:spPr>
          <a:xfrm>
            <a:off x="8353086" y="3957020"/>
            <a:ext cx="1041949"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登录</a:t>
            </a:r>
          </a:p>
        </p:txBody>
      </p:sp>
      <p:sp>
        <p:nvSpPr>
          <p:cNvPr id="448" name="调用"/>
          <p:cNvSpPr txBox="1"/>
          <p:nvPr/>
        </p:nvSpPr>
        <p:spPr>
          <a:xfrm>
            <a:off x="13841558" y="4049056"/>
            <a:ext cx="1192631"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API 调用</a:t>
            </a:r>
          </a:p>
        </p:txBody>
      </p:sp>
      <p:sp>
        <p:nvSpPr>
          <p:cNvPr id="449" name="关联"/>
          <p:cNvSpPr txBox="1"/>
          <p:nvPr/>
        </p:nvSpPr>
        <p:spPr>
          <a:xfrm>
            <a:off x="13447137" y="5012562"/>
            <a:ext cx="682876"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运行</a:t>
            </a:r>
          </a:p>
        </p:txBody>
      </p:sp>
      <p:sp>
        <p:nvSpPr>
          <p:cNvPr id="450" name="关联"/>
          <p:cNvSpPr txBox="1"/>
          <p:nvPr/>
        </p:nvSpPr>
        <p:spPr>
          <a:xfrm>
            <a:off x="4142893" y="6412081"/>
            <a:ext cx="682876"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关联</a:t>
            </a:r>
          </a:p>
        </p:txBody>
      </p:sp>
      <p:sp>
        <p:nvSpPr>
          <p:cNvPr id="451" name="对接口直接进行压测"/>
          <p:cNvSpPr txBox="1"/>
          <p:nvPr/>
        </p:nvSpPr>
        <p:spPr>
          <a:xfrm>
            <a:off x="17154796" y="5535678"/>
            <a:ext cx="1510532" cy="790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对接口直接进行压测</a:t>
            </a:r>
          </a:p>
        </p:txBody>
      </p:sp>
      <p:sp>
        <p:nvSpPr>
          <p:cNvPr id="452" name="缺陷同步"/>
          <p:cNvSpPr txBox="1"/>
          <p:nvPr/>
        </p:nvSpPr>
        <p:spPr>
          <a:xfrm>
            <a:off x="5518937" y="10245723"/>
            <a:ext cx="1221485"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缺陷同步</a:t>
            </a:r>
          </a:p>
        </p:txBody>
      </p:sp>
      <p:sp>
        <p:nvSpPr>
          <p:cNvPr id="453" name="接口导入"/>
          <p:cNvSpPr txBox="1"/>
          <p:nvPr/>
        </p:nvSpPr>
        <p:spPr>
          <a:xfrm>
            <a:off x="14580097" y="9666216"/>
            <a:ext cx="866777" cy="790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接口导入</a:t>
            </a:r>
          </a:p>
        </p:txBody>
      </p:sp>
      <p:sp>
        <p:nvSpPr>
          <p:cNvPr id="454" name="上传"/>
          <p:cNvSpPr txBox="1"/>
          <p:nvPr/>
        </p:nvSpPr>
        <p:spPr>
          <a:xfrm>
            <a:off x="18954103" y="8619314"/>
            <a:ext cx="682876"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上传</a:t>
            </a:r>
          </a:p>
        </p:txBody>
      </p:sp>
      <p:sp>
        <p:nvSpPr>
          <p:cNvPr id="455" name="维护、管理、调用"/>
          <p:cNvSpPr txBox="1"/>
          <p:nvPr/>
        </p:nvSpPr>
        <p:spPr>
          <a:xfrm>
            <a:off x="21444937" y="7869948"/>
            <a:ext cx="682876" cy="1143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lnSpc>
                <a:spcPct val="10000"/>
              </a:lnSpc>
              <a:spcBef>
                <a:spcPts val="3300"/>
              </a:spcBef>
              <a:defRPr sz="21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维护</a:t>
            </a:r>
          </a:p>
          <a:p>
            <a:pPr algn="l" defTabSz="821530">
              <a:lnSpc>
                <a:spcPct val="10000"/>
              </a:lnSpc>
              <a:spcBef>
                <a:spcPts val="3300"/>
              </a:spcBef>
              <a:defRPr sz="21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管理</a:t>
            </a:r>
          </a:p>
          <a:p>
            <a:pPr algn="l" defTabSz="821530">
              <a:lnSpc>
                <a:spcPct val="10000"/>
              </a:lnSpc>
              <a:spcBef>
                <a:spcPts val="3300"/>
              </a:spcBef>
              <a:defRPr sz="21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调用</a:t>
            </a:r>
          </a:p>
        </p:txBody>
      </p:sp>
      <p:sp>
        <p:nvSpPr>
          <p:cNvPr id="456" name="MeterSphere 的关键架构设计之二：团队协作及多租户模型"/>
          <p:cNvSpPr txBox="1"/>
          <p:nvPr/>
        </p:nvSpPr>
        <p:spPr>
          <a:xfrm>
            <a:off x="3" y="691002"/>
            <a:ext cx="24383997"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关键能力设计二：能力一站式</a:t>
            </a:r>
          </a:p>
        </p:txBody>
      </p:sp>
      <p:sp>
        <p:nvSpPr>
          <p:cNvPr id="457" name="矩形"/>
          <p:cNvSpPr/>
          <p:nvPr/>
        </p:nvSpPr>
        <p:spPr>
          <a:xfrm>
            <a:off x="9553939" y="6322482"/>
            <a:ext cx="3539456" cy="995120"/>
          </a:xfrm>
          <a:prstGeom prst="rect">
            <a:avLst/>
          </a:prstGeom>
          <a:solidFill>
            <a:srgbClr val="783887"/>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458" name="连接符: 肘形 162"/>
          <p:cNvCxnSpPr>
            <a:cxnSpLocks/>
            <a:endCxn id="404" idx="0"/>
          </p:cNvCxnSpPr>
          <p:nvPr/>
        </p:nvCxnSpPr>
        <p:spPr>
          <a:xfrm rot="16200000" flipH="1">
            <a:off x="21036884" y="7848135"/>
            <a:ext cx="2530641" cy="387532"/>
          </a:xfrm>
          <a:prstGeom prst="bentConnector3">
            <a:avLst>
              <a:gd name="adj1" fmla="val 8"/>
            </a:avLst>
          </a:prstGeom>
          <a:ln w="25400">
            <a:solidFill>
              <a:srgbClr val="000000"/>
            </a:solidFill>
            <a:miter lim="400000"/>
            <a:tailEnd type="triangle"/>
          </a:ln>
        </p:spPr>
      </p:cxnSp>
      <p:sp>
        <p:nvSpPr>
          <p:cNvPr id="459" name="测试用例"/>
          <p:cNvSpPr txBox="1"/>
          <p:nvPr/>
        </p:nvSpPr>
        <p:spPr>
          <a:xfrm>
            <a:off x="10663230" y="6553272"/>
            <a:ext cx="1341711"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spcBef>
                <a:spcPts val="5900"/>
              </a:spcBef>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UI 测试</a:t>
            </a:r>
          </a:p>
        </p:txBody>
      </p:sp>
      <p:sp>
        <p:nvSpPr>
          <p:cNvPr id="460" name="直接箭头连接符 166"/>
          <p:cNvSpPr/>
          <p:nvPr/>
        </p:nvSpPr>
        <p:spPr>
          <a:xfrm>
            <a:off x="11323667" y="5441353"/>
            <a:ext cx="1" cy="881129"/>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1" name="线条"/>
          <p:cNvSpPr/>
          <p:nvPr/>
        </p:nvSpPr>
        <p:spPr>
          <a:xfrm>
            <a:off x="11323668" y="7276807"/>
            <a:ext cx="1" cy="3516296"/>
          </a:xfrm>
          <a:prstGeom prst="line">
            <a:avLst/>
          </a:prstGeom>
          <a:ln w="38100">
            <a:solidFill>
              <a:srgbClr val="5E5E5E"/>
            </a:solidFill>
            <a:miter lim="400000"/>
            <a:tail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2" name="矩形"/>
          <p:cNvSpPr/>
          <p:nvPr/>
        </p:nvSpPr>
        <p:spPr>
          <a:xfrm>
            <a:off x="9578693" y="10782841"/>
            <a:ext cx="3514702" cy="995121"/>
          </a:xfrm>
          <a:prstGeom prst="rect">
            <a:avLst/>
          </a:prstGeom>
          <a:solidFill>
            <a:srgbClr val="0A7BE0"/>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3" name="测试结果"/>
          <p:cNvSpPr txBox="1"/>
          <p:nvPr/>
        </p:nvSpPr>
        <p:spPr>
          <a:xfrm>
            <a:off x="10547056" y="10992823"/>
            <a:ext cx="1580558" cy="575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测试结果</a:t>
            </a:r>
          </a:p>
        </p:txBody>
      </p:sp>
      <p:sp>
        <p:nvSpPr>
          <p:cNvPr id="464" name="线条"/>
          <p:cNvSpPr/>
          <p:nvPr/>
        </p:nvSpPr>
        <p:spPr>
          <a:xfrm>
            <a:off x="10438160" y="7328597"/>
            <a:ext cx="1" cy="1569284"/>
          </a:xfrm>
          <a:prstGeom prst="line">
            <a:avLst/>
          </a:prstGeom>
          <a:ln w="38100">
            <a:solidFill>
              <a:srgbClr val="5E5E5E"/>
            </a:solidFill>
            <a:miter lim="400000"/>
            <a:headEnd type="triangle"/>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5" name="线条"/>
          <p:cNvSpPr/>
          <p:nvPr/>
        </p:nvSpPr>
        <p:spPr>
          <a:xfrm>
            <a:off x="9726478" y="8885627"/>
            <a:ext cx="730733" cy="1"/>
          </a:xfrm>
          <a:prstGeom prst="line">
            <a:avLst/>
          </a:prstGeom>
          <a:ln w="381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6" name="矩形"/>
          <p:cNvSpPr/>
          <p:nvPr/>
        </p:nvSpPr>
        <p:spPr>
          <a:xfrm>
            <a:off x="7251515" y="8076217"/>
            <a:ext cx="2474964" cy="1451242"/>
          </a:xfrm>
          <a:prstGeom prst="rect">
            <a:avLst/>
          </a:prstGeom>
          <a:solidFill>
            <a:schemeClr val="accent1">
              <a:lumOff val="-13575"/>
            </a:schemeClr>
          </a:soli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7" name="MeterSphere Chrome 插件录制脚本"/>
          <p:cNvSpPr txBox="1"/>
          <p:nvPr/>
        </p:nvSpPr>
        <p:spPr>
          <a:xfrm>
            <a:off x="7194021" y="8298816"/>
            <a:ext cx="2589952" cy="1006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spcBef>
                <a:spcPts val="5900"/>
              </a:spcBef>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Selenium IDE插件录制</a:t>
            </a:r>
          </a:p>
        </p:txBody>
      </p:sp>
      <p:sp>
        <p:nvSpPr>
          <p:cNvPr id="468" name="上传"/>
          <p:cNvSpPr txBox="1"/>
          <p:nvPr/>
        </p:nvSpPr>
        <p:spPr>
          <a:xfrm>
            <a:off x="9783115" y="8280093"/>
            <a:ext cx="682876" cy="467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lgn="l" defTabSz="821530">
              <a:spcBef>
                <a:spcPts val="5900"/>
              </a:spcBef>
              <a:defRPr sz="21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上传</a:t>
            </a:r>
          </a:p>
        </p:txBody>
      </p:sp>
      <p:grpSp>
        <p:nvGrpSpPr>
          <p:cNvPr id="471" name="组合 189"/>
          <p:cNvGrpSpPr/>
          <p:nvPr/>
        </p:nvGrpSpPr>
        <p:grpSpPr>
          <a:xfrm>
            <a:off x="1586352" y="4990691"/>
            <a:ext cx="1662907" cy="981898"/>
            <a:chOff x="-1" y="0"/>
            <a:chExt cx="1662906" cy="981896"/>
          </a:xfrm>
        </p:grpSpPr>
        <p:sp>
          <p:nvSpPr>
            <p:cNvPr id="469" name="椭圆 183"/>
            <p:cNvSpPr/>
            <p:nvPr/>
          </p:nvSpPr>
          <p:spPr>
            <a:xfrm>
              <a:off x="-1" y="0"/>
              <a:ext cx="1662906" cy="981896"/>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530">
                <a:defRPr sz="36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0" name="用户"/>
            <p:cNvSpPr txBox="1"/>
            <p:nvPr/>
          </p:nvSpPr>
          <p:spPr>
            <a:xfrm>
              <a:off x="451540" y="234149"/>
              <a:ext cx="759820" cy="513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l" defTabSz="821530">
                <a:spcBef>
                  <a:spcPts val="5900"/>
                </a:spcBef>
                <a:defRPr sz="24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发起</a:t>
              </a:r>
            </a:p>
          </p:txBody>
        </p:sp>
      </p:grpSp>
      <p:sp>
        <p:nvSpPr>
          <p:cNvPr id="474" name="直接箭头连接符 186"/>
          <p:cNvSpPr/>
          <p:nvPr/>
        </p:nvSpPr>
        <p:spPr>
          <a:xfrm>
            <a:off x="2417805" y="5972687"/>
            <a:ext cx="1" cy="390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5" name="直接箭头连接符 188"/>
          <p:cNvSpPr/>
          <p:nvPr/>
        </p:nvSpPr>
        <p:spPr>
          <a:xfrm>
            <a:off x="3248984" y="5490009"/>
            <a:ext cx="1210808" cy="12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MeterSphere 的关键架构设计之二：团队协作及多租户模型"/>
          <p:cNvSpPr txBox="1"/>
          <p:nvPr/>
        </p:nvSpPr>
        <p:spPr>
          <a:xfrm>
            <a:off x="1" y="884433"/>
            <a:ext cx="24383998"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关键能力设计三：数据一站式</a:t>
            </a:r>
          </a:p>
        </p:txBody>
      </p:sp>
      <p:grpSp>
        <p:nvGrpSpPr>
          <p:cNvPr id="484" name="组合 19"/>
          <p:cNvGrpSpPr/>
          <p:nvPr/>
        </p:nvGrpSpPr>
        <p:grpSpPr>
          <a:xfrm>
            <a:off x="10812844" y="3875656"/>
            <a:ext cx="9453472" cy="6749113"/>
            <a:chOff x="-65228" y="0"/>
            <a:chExt cx="11742138" cy="6749112"/>
          </a:xfrm>
        </p:grpSpPr>
        <p:sp>
          <p:nvSpPr>
            <p:cNvPr id="478" name="up-arrow_156323"/>
            <p:cNvSpPr/>
            <p:nvPr/>
          </p:nvSpPr>
          <p:spPr>
            <a:xfrm rot="16200000">
              <a:off x="6032490" y="1383113"/>
              <a:ext cx="6293661" cy="41122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3" y="14955"/>
                  </a:lnTo>
                  <a:lnTo>
                    <a:pt x="0" y="21600"/>
                  </a:lnTo>
                  <a:lnTo>
                    <a:pt x="10803" y="0"/>
                  </a:lnTo>
                  <a:lnTo>
                    <a:pt x="21600" y="21600"/>
                  </a:lnTo>
                  <a:close/>
                </a:path>
              </a:pathLst>
            </a:custGeom>
            <a:solidFill>
              <a:srgbClr val="D6D5D5"/>
            </a:solidFill>
            <a:ln w="12700" cap="flat">
              <a:noFill/>
              <a:miter lim="400000"/>
            </a:ln>
            <a:effectLst/>
          </p:spPr>
          <p:txBody>
            <a:bodyPr wrap="square" lIns="71436" tIns="71436" rIns="71436" bIns="71436" numCol="1" anchor="ctr">
              <a:noAutofit/>
            </a:bodyPr>
            <a:lstStyle/>
            <a:p>
              <a:pPr defTabSz="821530">
                <a:defRPr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9" name="down-arrow_156325"/>
            <p:cNvSpPr/>
            <p:nvPr/>
          </p:nvSpPr>
          <p:spPr>
            <a:xfrm rot="16200000">
              <a:off x="-539149" y="1318430"/>
              <a:ext cx="6034934" cy="4112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3" y="6645"/>
                  </a:lnTo>
                  <a:lnTo>
                    <a:pt x="21600" y="0"/>
                  </a:lnTo>
                  <a:lnTo>
                    <a:pt x="10803" y="21600"/>
                  </a:lnTo>
                  <a:lnTo>
                    <a:pt x="0" y="0"/>
                  </a:lnTo>
                  <a:close/>
                </a:path>
              </a:pathLst>
            </a:custGeom>
            <a:solidFill>
              <a:srgbClr val="D6D5D5"/>
            </a:solidFill>
            <a:ln w="12700" cap="flat">
              <a:noFill/>
              <a:miter lim="400000"/>
            </a:ln>
            <a:effectLst/>
          </p:spPr>
          <p:txBody>
            <a:bodyPr wrap="square" lIns="71436" tIns="71436" rIns="71436" bIns="71436" numCol="1" anchor="ctr">
              <a:noAutofit/>
            </a:bodyPr>
            <a:lstStyle/>
            <a:p>
              <a:pPr defTabSz="821530">
                <a:defRPr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0" name="rectangle_274342"/>
            <p:cNvSpPr/>
            <p:nvPr/>
          </p:nvSpPr>
          <p:spPr>
            <a:xfrm rot="16200000">
              <a:off x="2454263" y="2788374"/>
              <a:ext cx="6749112" cy="1172363"/>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00B0F0"/>
            </a:solidFill>
            <a:ln w="12700" cap="flat">
              <a:noFill/>
              <a:miter lim="400000"/>
            </a:ln>
            <a:effectLst/>
          </p:spPr>
          <p:txBody>
            <a:bodyPr wrap="square" lIns="71436" tIns="71436" rIns="71436" bIns="71436" numCol="1" anchor="ctr">
              <a:noAutofit/>
            </a:bodyPr>
            <a:lstStyle/>
            <a:p>
              <a:pPr defTabSz="821530">
                <a:defRPr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 name="文本框 16"/>
            <p:cNvSpPr txBox="1"/>
            <p:nvPr/>
          </p:nvSpPr>
          <p:spPr>
            <a:xfrm>
              <a:off x="5387354" y="1066274"/>
              <a:ext cx="882931" cy="49032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square" lIns="71436" tIns="71436" rIns="71436" bIns="71436" numCol="1" anchor="ctr">
              <a:spAutoFit/>
            </a:bodyPr>
            <a:lstStyle>
              <a:lvl1pPr defTabSz="821530">
                <a:defRPr sz="480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测试执行</a:t>
              </a:r>
            </a:p>
          </p:txBody>
        </p:sp>
        <p:sp>
          <p:nvSpPr>
            <p:cNvPr id="482" name="文本框 17"/>
            <p:cNvSpPr txBox="1"/>
            <p:nvPr/>
          </p:nvSpPr>
          <p:spPr>
            <a:xfrm>
              <a:off x="-65228" y="875287"/>
              <a:ext cx="882931" cy="4903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square" lIns="71436" tIns="71436" rIns="71436" bIns="71436" numCol="1" anchor="ctr">
              <a:spAutoFit/>
            </a:bodyPr>
            <a:lstStyle>
              <a:lvl1pPr defTabSz="821530">
                <a:defRPr sz="48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数据输入</a:t>
              </a:r>
            </a:p>
          </p:txBody>
        </p:sp>
        <p:sp>
          <p:nvSpPr>
            <p:cNvPr id="483" name="文本框 18"/>
            <p:cNvSpPr txBox="1"/>
            <p:nvPr/>
          </p:nvSpPr>
          <p:spPr>
            <a:xfrm>
              <a:off x="10793979" y="939969"/>
              <a:ext cx="882931" cy="4903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square" lIns="71436" tIns="71436" rIns="71436" bIns="71436" numCol="1" anchor="ctr">
              <a:spAutoFit/>
            </a:bodyPr>
            <a:lstStyle>
              <a:lvl1pPr defTabSz="821530">
                <a:defRPr sz="48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数据输出</a:t>
              </a:r>
            </a:p>
          </p:txBody>
        </p:sp>
      </p:grpSp>
      <p:grpSp>
        <p:nvGrpSpPr>
          <p:cNvPr id="12" name="组合 11">
            <a:extLst>
              <a:ext uri="{FF2B5EF4-FFF2-40B4-BE49-F238E27FC236}">
                <a16:creationId xmlns:a16="http://schemas.microsoft.com/office/drawing/2014/main" id="{C9081D1B-3C51-6789-C5A8-310A6C639792}"/>
              </a:ext>
            </a:extLst>
          </p:cNvPr>
          <p:cNvGrpSpPr/>
          <p:nvPr/>
        </p:nvGrpSpPr>
        <p:grpSpPr>
          <a:xfrm>
            <a:off x="20779093" y="4430108"/>
            <a:ext cx="2940425" cy="5640209"/>
            <a:chOff x="20816671" y="4542136"/>
            <a:chExt cx="2940425" cy="5640209"/>
          </a:xfrm>
        </p:grpSpPr>
        <p:sp>
          <p:nvSpPr>
            <p:cNvPr id="503" name="矩形 37"/>
            <p:cNvSpPr/>
            <p:nvPr/>
          </p:nvSpPr>
          <p:spPr>
            <a:xfrm>
              <a:off x="20816671" y="4542136"/>
              <a:ext cx="2940425" cy="759823"/>
            </a:xfrm>
            <a:prstGeom prst="rect">
              <a:avLst/>
            </a:prstGeom>
            <a:solidFill>
              <a:srgbClr val="783887"/>
            </a:solidFill>
            <a:ln w="12700">
              <a:miter lim="400000"/>
            </a:ln>
          </p:spPr>
          <p:txBody>
            <a:bodyPr lIns="71436" tIns="71436" rIns="71436" bIns="71436" anchor="ct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4" name="文本框 38"/>
            <p:cNvSpPr txBox="1"/>
            <p:nvPr/>
          </p:nvSpPr>
          <p:spPr>
            <a:xfrm>
              <a:off x="21148365" y="4634470"/>
              <a:ext cx="2277036" cy="57515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测试计划报告</a:t>
              </a:r>
            </a:p>
          </p:txBody>
        </p:sp>
        <p:sp>
          <p:nvSpPr>
            <p:cNvPr id="505" name="矩形 40"/>
            <p:cNvSpPr/>
            <p:nvPr/>
          </p:nvSpPr>
          <p:spPr>
            <a:xfrm>
              <a:off x="20816671" y="5762233"/>
              <a:ext cx="2940425" cy="759823"/>
            </a:xfrm>
            <a:prstGeom prst="rect">
              <a:avLst/>
            </a:prstGeom>
            <a:solidFill>
              <a:srgbClr val="783887"/>
            </a:solidFill>
            <a:ln w="12700">
              <a:miter lim="400000"/>
            </a:ln>
          </p:spPr>
          <p:txBody>
            <a:bodyPr lIns="71436" tIns="71436" rIns="71436" bIns="71436" anchor="ct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6" name="文本框 41"/>
            <p:cNvSpPr txBox="1"/>
            <p:nvPr/>
          </p:nvSpPr>
          <p:spPr>
            <a:xfrm>
              <a:off x="21148365" y="5854567"/>
              <a:ext cx="2277036" cy="57515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功能测试报告</a:t>
              </a:r>
            </a:p>
          </p:txBody>
        </p:sp>
        <p:sp>
          <p:nvSpPr>
            <p:cNvPr id="507" name="矩形 43"/>
            <p:cNvSpPr/>
            <p:nvPr/>
          </p:nvSpPr>
          <p:spPr>
            <a:xfrm>
              <a:off x="20816671" y="6982330"/>
              <a:ext cx="2940425" cy="759823"/>
            </a:xfrm>
            <a:prstGeom prst="rect">
              <a:avLst/>
            </a:prstGeom>
            <a:solidFill>
              <a:srgbClr val="783887"/>
            </a:solidFill>
            <a:ln w="12700">
              <a:miter lim="400000"/>
            </a:ln>
          </p:spPr>
          <p:txBody>
            <a:bodyPr lIns="71436" tIns="71436" rIns="71436" bIns="71436" anchor="ct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8" name="文本框 44"/>
            <p:cNvSpPr txBox="1"/>
            <p:nvPr/>
          </p:nvSpPr>
          <p:spPr>
            <a:xfrm>
              <a:off x="21148365" y="7074664"/>
              <a:ext cx="2277036" cy="57515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接口测试报告</a:t>
              </a:r>
            </a:p>
          </p:txBody>
        </p:sp>
        <p:sp>
          <p:nvSpPr>
            <p:cNvPr id="509" name="矩形 46"/>
            <p:cNvSpPr/>
            <p:nvPr/>
          </p:nvSpPr>
          <p:spPr>
            <a:xfrm>
              <a:off x="20816671" y="8202427"/>
              <a:ext cx="2940425" cy="759823"/>
            </a:xfrm>
            <a:prstGeom prst="rect">
              <a:avLst/>
            </a:prstGeom>
            <a:solidFill>
              <a:srgbClr val="783887"/>
            </a:solidFill>
            <a:ln w="12700">
              <a:miter lim="400000"/>
            </a:ln>
          </p:spPr>
          <p:txBody>
            <a:bodyPr lIns="71436" tIns="71436" rIns="71436" bIns="71436" anchor="ct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0" name="文本框 47"/>
            <p:cNvSpPr txBox="1"/>
            <p:nvPr/>
          </p:nvSpPr>
          <p:spPr>
            <a:xfrm>
              <a:off x="21148365" y="8294761"/>
              <a:ext cx="2277036" cy="57515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defTabSz="821530">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UI 测试报告</a:t>
              </a:r>
            </a:p>
          </p:txBody>
        </p:sp>
        <p:sp>
          <p:nvSpPr>
            <p:cNvPr id="511" name="矩形 49"/>
            <p:cNvSpPr/>
            <p:nvPr/>
          </p:nvSpPr>
          <p:spPr>
            <a:xfrm>
              <a:off x="20816671" y="9422522"/>
              <a:ext cx="2940425" cy="759823"/>
            </a:xfrm>
            <a:prstGeom prst="rect">
              <a:avLst/>
            </a:prstGeom>
            <a:solidFill>
              <a:srgbClr val="783887"/>
            </a:solidFill>
            <a:ln w="12700">
              <a:miter lim="400000"/>
            </a:ln>
          </p:spPr>
          <p:txBody>
            <a:bodyPr lIns="71436" tIns="71436" rIns="71436" bIns="71436" anchor="ct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 name="文本框 50"/>
            <p:cNvSpPr txBox="1"/>
            <p:nvPr/>
          </p:nvSpPr>
          <p:spPr>
            <a:xfrm>
              <a:off x="21148365" y="9514856"/>
              <a:ext cx="2277036" cy="57515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性能测试报告</a:t>
              </a:r>
            </a:p>
          </p:txBody>
        </p:sp>
      </p:grpSp>
      <p:grpSp>
        <p:nvGrpSpPr>
          <p:cNvPr id="11" name="组合 10">
            <a:extLst>
              <a:ext uri="{FF2B5EF4-FFF2-40B4-BE49-F238E27FC236}">
                <a16:creationId xmlns:a16="http://schemas.microsoft.com/office/drawing/2014/main" id="{7BFE4273-BACE-C7B2-36DC-DB1D61D0916C}"/>
              </a:ext>
            </a:extLst>
          </p:cNvPr>
          <p:cNvGrpSpPr/>
          <p:nvPr/>
        </p:nvGrpSpPr>
        <p:grpSpPr>
          <a:xfrm>
            <a:off x="789140" y="4649690"/>
            <a:ext cx="9510928" cy="5201044"/>
            <a:chOff x="826718" y="4654137"/>
            <a:chExt cx="9510928" cy="5201044"/>
          </a:xfrm>
        </p:grpSpPr>
        <p:grpSp>
          <p:nvGrpSpPr>
            <p:cNvPr id="487" name="组合 7"/>
            <p:cNvGrpSpPr/>
            <p:nvPr/>
          </p:nvGrpSpPr>
          <p:grpSpPr>
            <a:xfrm>
              <a:off x="7327726" y="5460571"/>
              <a:ext cx="3009920" cy="759824"/>
              <a:chOff x="-1" y="0"/>
              <a:chExt cx="2940426" cy="759822"/>
            </a:xfrm>
          </p:grpSpPr>
          <p:sp>
            <p:nvSpPr>
              <p:cNvPr id="485" name="矩形 3"/>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6" name="文本框 5"/>
              <p:cNvSpPr txBox="1"/>
              <p:nvPr/>
            </p:nvSpPr>
            <p:spPr>
              <a:xfrm>
                <a:off x="331694" y="92334"/>
                <a:ext cx="2277037"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脚本伪造数据</a:t>
                </a:r>
              </a:p>
            </p:txBody>
          </p:sp>
        </p:grpSp>
        <p:grpSp>
          <p:nvGrpSpPr>
            <p:cNvPr id="490" name="组合 9"/>
            <p:cNvGrpSpPr/>
            <p:nvPr/>
          </p:nvGrpSpPr>
          <p:grpSpPr>
            <a:xfrm>
              <a:off x="7327726" y="6672166"/>
              <a:ext cx="3009920" cy="759824"/>
              <a:chOff x="-1" y="0"/>
              <a:chExt cx="2940426" cy="759822"/>
            </a:xfrm>
          </p:grpSpPr>
          <p:sp>
            <p:nvSpPr>
              <p:cNvPr id="488" name="矩形 25"/>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9" name="文本框 26"/>
              <p:cNvSpPr txBox="1"/>
              <p:nvPr/>
            </p:nvSpPr>
            <p:spPr>
              <a:xfrm>
                <a:off x="331694" y="92334"/>
                <a:ext cx="2277037"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JMeter 函数</a:t>
                </a:r>
              </a:p>
            </p:txBody>
          </p:sp>
        </p:grpSp>
        <p:grpSp>
          <p:nvGrpSpPr>
            <p:cNvPr id="493" name="组合 10"/>
            <p:cNvGrpSpPr/>
            <p:nvPr/>
          </p:nvGrpSpPr>
          <p:grpSpPr>
            <a:xfrm>
              <a:off x="7327727" y="7883761"/>
              <a:ext cx="3009919" cy="759824"/>
              <a:chOff x="0" y="0"/>
              <a:chExt cx="2940425" cy="759822"/>
            </a:xfrm>
          </p:grpSpPr>
          <p:sp>
            <p:nvSpPr>
              <p:cNvPr id="491" name="矩形 27"/>
              <p:cNvSpPr/>
              <p:nvPr/>
            </p:nvSpPr>
            <p:spPr>
              <a:xfrm>
                <a:off x="0" y="0"/>
                <a:ext cx="2940425"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2" name="文本框 28"/>
              <p:cNvSpPr/>
              <p:nvPr/>
            </p:nvSpPr>
            <p:spPr>
              <a:xfrm>
                <a:off x="153930" y="92335"/>
                <a:ext cx="2632564" cy="5751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MockJS 函数</a:t>
                </a:r>
              </a:p>
            </p:txBody>
          </p:sp>
        </p:grpSp>
        <p:grpSp>
          <p:nvGrpSpPr>
            <p:cNvPr id="496" name="组合 8"/>
            <p:cNvGrpSpPr/>
            <p:nvPr/>
          </p:nvGrpSpPr>
          <p:grpSpPr>
            <a:xfrm>
              <a:off x="826718" y="5464797"/>
              <a:ext cx="2940427" cy="759824"/>
              <a:chOff x="-1" y="0"/>
              <a:chExt cx="2940426" cy="759822"/>
            </a:xfrm>
          </p:grpSpPr>
          <p:sp>
            <p:nvSpPr>
              <p:cNvPr id="494" name="矩形 29"/>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5" name="文本框 30"/>
              <p:cNvSpPr txBox="1"/>
              <p:nvPr/>
            </p:nvSpPr>
            <p:spPr>
              <a:xfrm>
                <a:off x="-1" y="92334"/>
                <a:ext cx="2823884"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 数据库抽取数据</a:t>
                </a:r>
              </a:p>
            </p:txBody>
          </p:sp>
        </p:grpSp>
        <p:grpSp>
          <p:nvGrpSpPr>
            <p:cNvPr id="499" name="组合 11"/>
            <p:cNvGrpSpPr/>
            <p:nvPr/>
          </p:nvGrpSpPr>
          <p:grpSpPr>
            <a:xfrm>
              <a:off x="4071559" y="5477474"/>
              <a:ext cx="2940427" cy="759824"/>
              <a:chOff x="-1" y="0"/>
              <a:chExt cx="2940426" cy="759822"/>
            </a:xfrm>
          </p:grpSpPr>
          <p:sp>
            <p:nvSpPr>
              <p:cNvPr id="497" name="矩形 31"/>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8" name="文本框 32"/>
              <p:cNvSpPr txBox="1"/>
              <p:nvPr/>
            </p:nvSpPr>
            <p:spPr>
              <a:xfrm>
                <a:off x="224118" y="92334"/>
                <a:ext cx="2492189"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自定义 JAR 包</a:t>
                </a:r>
              </a:p>
            </p:txBody>
          </p:sp>
        </p:grpSp>
        <p:grpSp>
          <p:nvGrpSpPr>
            <p:cNvPr id="502" name="组合 33"/>
            <p:cNvGrpSpPr/>
            <p:nvPr/>
          </p:nvGrpSpPr>
          <p:grpSpPr>
            <a:xfrm>
              <a:off x="4071559" y="6696724"/>
              <a:ext cx="2940427" cy="759824"/>
              <a:chOff x="-1" y="0"/>
              <a:chExt cx="2940426" cy="759822"/>
            </a:xfrm>
          </p:grpSpPr>
          <p:sp>
            <p:nvSpPr>
              <p:cNvPr id="500" name="矩形 34"/>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1" name="文本框 35"/>
              <p:cNvSpPr txBox="1"/>
              <p:nvPr/>
            </p:nvSpPr>
            <p:spPr>
              <a:xfrm>
                <a:off x="112060" y="92334"/>
                <a:ext cx="271630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lang="en-US" altLang="zh-CN">
                    <a:latin typeface="微软雅黑" panose="020B0503020204020204" pitchFamily="34" charset="-122"/>
                    <a:ea typeface="微软雅黑" panose="020B0503020204020204" pitchFamily="34" charset="-122"/>
                    <a:sym typeface="微软雅黑" panose="020B0503020204020204" pitchFamily="34" charset="-122"/>
                  </a:rPr>
                  <a:t>CSV</a:t>
                </a:r>
                <a:r>
                  <a:rPr>
                    <a:latin typeface="微软雅黑" panose="020B0503020204020204" pitchFamily="34" charset="-122"/>
                    <a:ea typeface="微软雅黑" panose="020B0503020204020204" pitchFamily="34" charset="-122"/>
                    <a:sym typeface="微软雅黑" panose="020B0503020204020204" pitchFamily="34" charset="-122"/>
                  </a:rPr>
                  <a:t> 参数化数据</a:t>
                </a:r>
              </a:p>
            </p:txBody>
          </p:sp>
        </p:grpSp>
        <p:sp>
          <p:nvSpPr>
            <p:cNvPr id="2" name="文本框 1">
              <a:extLst>
                <a:ext uri="{FF2B5EF4-FFF2-40B4-BE49-F238E27FC236}">
                  <a16:creationId xmlns:a16="http://schemas.microsoft.com/office/drawing/2014/main" id="{E048AD45-254E-7206-AA58-39BA437581BE}"/>
                </a:ext>
              </a:extLst>
            </p:cNvPr>
            <p:cNvSpPr txBox="1"/>
            <p:nvPr/>
          </p:nvSpPr>
          <p:spPr>
            <a:xfrm>
              <a:off x="8024757" y="4654137"/>
              <a:ext cx="1615858" cy="707886"/>
            </a:xfrm>
            <a:prstGeom prst="rect">
              <a:avLst/>
            </a:prstGeom>
            <a:noFill/>
          </p:spPr>
          <p:txBody>
            <a:bodyPr wrap="square" rtlCol="0">
              <a:spAutoFit/>
            </a:bodyPr>
            <a:lstStyle/>
            <a:p>
              <a:pPr algn="ctr"/>
              <a:r>
                <a:rPr lang="zh-CN" altLang="en-US" sz="4000">
                  <a:latin typeface="微软雅黑" panose="020B0503020204020204" pitchFamily="34" charset="-122"/>
                  <a:ea typeface="微软雅黑" panose="020B0503020204020204" pitchFamily="34" charset="-122"/>
                </a:rPr>
                <a:t>造数</a:t>
              </a:r>
            </a:p>
          </p:txBody>
        </p:sp>
        <p:sp>
          <p:nvSpPr>
            <p:cNvPr id="3" name="文本框 2">
              <a:extLst>
                <a:ext uri="{FF2B5EF4-FFF2-40B4-BE49-F238E27FC236}">
                  <a16:creationId xmlns:a16="http://schemas.microsoft.com/office/drawing/2014/main" id="{1C407496-0FE6-90E4-B9D0-103E88C10F2E}"/>
                </a:ext>
              </a:extLst>
            </p:cNvPr>
            <p:cNvSpPr txBox="1"/>
            <p:nvPr/>
          </p:nvSpPr>
          <p:spPr>
            <a:xfrm>
              <a:off x="4269097" y="4654137"/>
              <a:ext cx="2545350" cy="707886"/>
            </a:xfrm>
            <a:prstGeom prst="rect">
              <a:avLst/>
            </a:prstGeom>
            <a:noFill/>
          </p:spPr>
          <p:txBody>
            <a:bodyPr wrap="square" rtlCol="0">
              <a:spAutoFit/>
            </a:bodyPr>
            <a:lstStyle/>
            <a:p>
              <a:pPr algn="ctr"/>
              <a:r>
                <a:rPr lang="zh-CN" altLang="en-US" sz="4000">
                  <a:latin typeface="微软雅黑" panose="020B0503020204020204" pitchFamily="34" charset="-122"/>
                  <a:ea typeface="微软雅黑" panose="020B0503020204020204" pitchFamily="34" charset="-122"/>
                </a:rPr>
                <a:t>文件管理</a:t>
              </a:r>
            </a:p>
          </p:txBody>
        </p:sp>
        <p:sp>
          <p:nvSpPr>
            <p:cNvPr id="4" name="文本框 3">
              <a:extLst>
                <a:ext uri="{FF2B5EF4-FFF2-40B4-BE49-F238E27FC236}">
                  <a16:creationId xmlns:a16="http://schemas.microsoft.com/office/drawing/2014/main" id="{CF2F3C6F-3EC0-5C8C-6ACB-939DE04A4865}"/>
                </a:ext>
              </a:extLst>
            </p:cNvPr>
            <p:cNvSpPr txBox="1"/>
            <p:nvPr/>
          </p:nvSpPr>
          <p:spPr>
            <a:xfrm>
              <a:off x="1535388" y="4654137"/>
              <a:ext cx="1523087" cy="707886"/>
            </a:xfrm>
            <a:prstGeom prst="rect">
              <a:avLst/>
            </a:prstGeom>
            <a:noFill/>
          </p:spPr>
          <p:txBody>
            <a:bodyPr wrap="square" rtlCol="0">
              <a:spAutoFit/>
            </a:bodyPr>
            <a:lstStyle/>
            <a:p>
              <a:pPr algn="ctr"/>
              <a:r>
                <a:rPr lang="zh-CN" altLang="en-US" sz="4000">
                  <a:latin typeface="微软雅黑" panose="020B0503020204020204" pitchFamily="34" charset="-122"/>
                  <a:ea typeface="微软雅黑" panose="020B0503020204020204" pitchFamily="34" charset="-122"/>
                </a:rPr>
                <a:t>取数</a:t>
              </a:r>
            </a:p>
          </p:txBody>
        </p:sp>
        <p:grpSp>
          <p:nvGrpSpPr>
            <p:cNvPr id="5" name="组合 10">
              <a:extLst>
                <a:ext uri="{FF2B5EF4-FFF2-40B4-BE49-F238E27FC236}">
                  <a16:creationId xmlns:a16="http://schemas.microsoft.com/office/drawing/2014/main" id="{03025C26-12C9-3E24-7454-CE104D9007B0}"/>
                </a:ext>
              </a:extLst>
            </p:cNvPr>
            <p:cNvGrpSpPr/>
            <p:nvPr/>
          </p:nvGrpSpPr>
          <p:grpSpPr>
            <a:xfrm>
              <a:off x="7327727" y="9095357"/>
              <a:ext cx="3009919" cy="759824"/>
              <a:chOff x="0" y="0"/>
              <a:chExt cx="2940425" cy="759822"/>
            </a:xfrm>
          </p:grpSpPr>
          <p:sp>
            <p:nvSpPr>
              <p:cNvPr id="6" name="矩形 27">
                <a:extLst>
                  <a:ext uri="{FF2B5EF4-FFF2-40B4-BE49-F238E27FC236}">
                    <a16:creationId xmlns:a16="http://schemas.microsoft.com/office/drawing/2014/main" id="{71AEBD8C-32C9-0F13-235C-AAD6F7BC840C}"/>
                  </a:ext>
                </a:extLst>
              </p:cNvPr>
              <p:cNvSpPr/>
              <p:nvPr/>
            </p:nvSpPr>
            <p:spPr>
              <a:xfrm>
                <a:off x="0" y="0"/>
                <a:ext cx="2940425"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28">
                <a:extLst>
                  <a:ext uri="{FF2B5EF4-FFF2-40B4-BE49-F238E27FC236}">
                    <a16:creationId xmlns:a16="http://schemas.microsoft.com/office/drawing/2014/main" id="{D1CF5619-2A48-DE3A-DBCF-43AB888A5EE8}"/>
                  </a:ext>
                </a:extLst>
              </p:cNvPr>
              <p:cNvSpPr/>
              <p:nvPr/>
            </p:nvSpPr>
            <p:spPr>
              <a:xfrm>
                <a:off x="153930" y="92333"/>
                <a:ext cx="2632564" cy="5751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自定义脚本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 name="组合 33">
              <a:extLst>
                <a:ext uri="{FF2B5EF4-FFF2-40B4-BE49-F238E27FC236}">
                  <a16:creationId xmlns:a16="http://schemas.microsoft.com/office/drawing/2014/main" id="{696E609F-E2F1-BED0-81BB-463F7078BEDA}"/>
                </a:ext>
              </a:extLst>
            </p:cNvPr>
            <p:cNvGrpSpPr/>
            <p:nvPr/>
          </p:nvGrpSpPr>
          <p:grpSpPr>
            <a:xfrm>
              <a:off x="4098699" y="7901310"/>
              <a:ext cx="2940427" cy="759824"/>
              <a:chOff x="-1" y="0"/>
              <a:chExt cx="2940426" cy="759822"/>
            </a:xfrm>
          </p:grpSpPr>
          <p:sp>
            <p:nvSpPr>
              <p:cNvPr id="9" name="矩形 34">
                <a:extLst>
                  <a:ext uri="{FF2B5EF4-FFF2-40B4-BE49-F238E27FC236}">
                    <a16:creationId xmlns:a16="http://schemas.microsoft.com/office/drawing/2014/main" id="{C1ED2EE0-46D9-B644-1898-62165B4E7671}"/>
                  </a:ext>
                </a:extLst>
              </p:cNvPr>
              <p:cNvSpPr/>
              <p:nvPr/>
            </p:nvSpPr>
            <p:spPr>
              <a:xfrm>
                <a:off x="-1" y="0"/>
                <a:ext cx="2940426" cy="759822"/>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530">
                  <a:defRPr sz="4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35">
                <a:extLst>
                  <a:ext uri="{FF2B5EF4-FFF2-40B4-BE49-F238E27FC236}">
                    <a16:creationId xmlns:a16="http://schemas.microsoft.com/office/drawing/2014/main" id="{5B487530-CC71-1DC2-D990-A2F824E05415}"/>
                  </a:ext>
                </a:extLst>
              </p:cNvPr>
              <p:cNvSpPr txBox="1"/>
              <p:nvPr/>
            </p:nvSpPr>
            <p:spPr>
              <a:xfrm>
                <a:off x="112060" y="92334"/>
                <a:ext cx="271630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2800" b="0">
                    <a:solidFill>
                      <a:srgbClr val="FFFFFF"/>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测试依赖文件</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依据三个关键能力打造一站式持续测试平台"/>
          <p:cNvSpPr txBox="1"/>
          <p:nvPr/>
        </p:nvSpPr>
        <p:spPr>
          <a:xfrm>
            <a:off x="4372609" y="761382"/>
            <a:ext cx="15778678"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依据三个关键能力打造一站式持续测试平台</a:t>
            </a:r>
          </a:p>
        </p:txBody>
      </p:sp>
      <p:sp>
        <p:nvSpPr>
          <p:cNvPr id="515" name="- 让测试不再成为持续交付的瓶颈 -"/>
          <p:cNvSpPr txBox="1"/>
          <p:nvPr/>
        </p:nvSpPr>
        <p:spPr>
          <a:xfrm>
            <a:off x="8608860" y="2140702"/>
            <a:ext cx="7280838"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让测试不再成为持续交付的瓶颈 -</a:t>
            </a:r>
          </a:p>
        </p:txBody>
      </p:sp>
      <p:grpSp>
        <p:nvGrpSpPr>
          <p:cNvPr id="518" name="MeterSphere 一站式开源持续测试平台"/>
          <p:cNvGrpSpPr/>
          <p:nvPr/>
        </p:nvGrpSpPr>
        <p:grpSpPr>
          <a:xfrm>
            <a:off x="2028022" y="3650433"/>
            <a:ext cx="20354332" cy="4066707"/>
            <a:chOff x="0" y="0"/>
            <a:chExt cx="20354331" cy="4066706"/>
          </a:xfrm>
        </p:grpSpPr>
        <p:sp>
          <p:nvSpPr>
            <p:cNvPr id="517" name="MeterSphere 一站式开源持续测试平台"/>
            <p:cNvSpPr/>
            <p:nvPr/>
          </p:nvSpPr>
          <p:spPr>
            <a:xfrm>
              <a:off x="50800" y="50800"/>
              <a:ext cx="20252732" cy="3965107"/>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noAutofit/>
            </a:bodyPr>
            <a:lstStyle>
              <a:lvl1pPr>
                <a:defRPr sz="2900">
                  <a:solidFill>
                    <a:srgbClr val="783887"/>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一站式开源持续测试平台</a:t>
              </a:r>
            </a:p>
          </p:txBody>
        </p:sp>
        <p:pic>
          <p:nvPicPr>
            <p:cNvPr id="516" name="MeterSphere 一站式开源持续测试平台 MeterSphere 一站式开源持续测试平台" descr="MeterSphere 一站式开源持续测试平台 MeterSphere 一站式开源持续测试平台"/>
            <p:cNvPicPr>
              <a:picLocks/>
            </p:cNvPicPr>
            <p:nvPr/>
          </p:nvPicPr>
          <p:blipFill>
            <a:blip r:embed="rId2"/>
            <a:stretch>
              <a:fillRect/>
            </a:stretch>
          </p:blipFill>
          <p:spPr>
            <a:xfrm>
              <a:off x="0" y="0"/>
              <a:ext cx="20354332" cy="4066707"/>
            </a:xfrm>
            <a:prstGeom prst="rect">
              <a:avLst/>
            </a:prstGeom>
            <a:effectLst/>
          </p:spPr>
        </p:pic>
      </p:grpSp>
      <p:sp>
        <p:nvSpPr>
          <p:cNvPr id="519" name="敏捷流程"/>
          <p:cNvSpPr/>
          <p:nvPr/>
        </p:nvSpPr>
        <p:spPr>
          <a:xfrm>
            <a:off x="2048153" y="10179887"/>
            <a:ext cx="20265289" cy="764092"/>
          </a:xfrm>
          <a:prstGeom prst="rect">
            <a:avLst/>
          </a:prstGeom>
          <a:solidFill>
            <a:schemeClr val="accent1">
              <a:lumOff val="16847"/>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敏捷流程</a:t>
            </a:r>
          </a:p>
        </p:txBody>
      </p:sp>
      <p:sp>
        <p:nvSpPr>
          <p:cNvPr id="520" name="持续监控"/>
          <p:cNvSpPr/>
          <p:nvPr/>
        </p:nvSpPr>
        <p:spPr>
          <a:xfrm>
            <a:off x="2069446" y="9132126"/>
            <a:ext cx="20271484" cy="764093"/>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持续监控</a:t>
            </a:r>
          </a:p>
        </p:txBody>
      </p:sp>
      <p:sp>
        <p:nvSpPr>
          <p:cNvPr id="521" name="持续开发"/>
          <p:cNvSpPr/>
          <p:nvPr/>
        </p:nvSpPr>
        <p:spPr>
          <a:xfrm>
            <a:off x="2017544" y="8063840"/>
            <a:ext cx="7149085"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持续开发</a:t>
            </a:r>
          </a:p>
        </p:txBody>
      </p:sp>
      <p:sp>
        <p:nvSpPr>
          <p:cNvPr id="522" name="团队协作、融入 DevOps"/>
          <p:cNvSpPr/>
          <p:nvPr/>
        </p:nvSpPr>
        <p:spPr>
          <a:xfrm>
            <a:off x="2703043" y="6617473"/>
            <a:ext cx="19004290" cy="76409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团队协作、融入 DevOps</a:t>
            </a:r>
          </a:p>
        </p:txBody>
      </p:sp>
      <p:sp>
        <p:nvSpPr>
          <p:cNvPr id="523" name="持续集成"/>
          <p:cNvSpPr/>
          <p:nvPr/>
        </p:nvSpPr>
        <p:spPr>
          <a:xfrm>
            <a:off x="8606254" y="8038799"/>
            <a:ext cx="7149085" cy="76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持续集成</a:t>
            </a:r>
          </a:p>
        </p:txBody>
      </p:sp>
      <p:sp>
        <p:nvSpPr>
          <p:cNvPr id="524" name="持续部署"/>
          <p:cNvSpPr/>
          <p:nvPr/>
        </p:nvSpPr>
        <p:spPr>
          <a:xfrm>
            <a:off x="15194967" y="8063840"/>
            <a:ext cx="7149084"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持续部署</a:t>
            </a:r>
          </a:p>
        </p:txBody>
      </p:sp>
      <p:sp>
        <p:nvSpPr>
          <p:cNvPr id="525" name="测试跟踪…"/>
          <p:cNvSpPr/>
          <p:nvPr/>
        </p:nvSpPr>
        <p:spPr>
          <a:xfrm>
            <a:off x="2707012" y="4768683"/>
            <a:ext cx="4180944" cy="153231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nSpc>
                <a:spcPct val="120000"/>
              </a:lnSpc>
              <a:defRPr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测试跟踪</a:t>
            </a:r>
          </a:p>
          <a:p>
            <a:pPr>
              <a:lnSpc>
                <a:spcPct val="120000"/>
              </a:lnSpc>
              <a:defRPr sz="19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测试计划、用例管理、测试报告</a:t>
            </a:r>
          </a:p>
        </p:txBody>
      </p:sp>
      <p:sp>
        <p:nvSpPr>
          <p:cNvPr id="526" name="接口测试…"/>
          <p:cNvSpPr/>
          <p:nvPr/>
        </p:nvSpPr>
        <p:spPr>
          <a:xfrm>
            <a:off x="7629221" y="4768683"/>
            <a:ext cx="4180945" cy="153231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nSpc>
                <a:spcPct val="120000"/>
              </a:lnSpc>
              <a:defRPr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接口测试</a:t>
            </a:r>
          </a:p>
          <a:p>
            <a:pPr>
              <a:lnSpc>
                <a:spcPct val="120000"/>
              </a:lnSpc>
              <a:defRPr sz="19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接口管理、接口 Mock、接口自动化</a:t>
            </a:r>
          </a:p>
        </p:txBody>
      </p:sp>
      <p:sp>
        <p:nvSpPr>
          <p:cNvPr id="527" name="性能测试…"/>
          <p:cNvSpPr/>
          <p:nvPr/>
        </p:nvSpPr>
        <p:spPr>
          <a:xfrm>
            <a:off x="17473640" y="4768683"/>
            <a:ext cx="4180945" cy="153231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nSpc>
                <a:spcPct val="120000"/>
              </a:lnSpc>
              <a:defRPr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性能测试</a:t>
            </a:r>
          </a:p>
          <a:p>
            <a:pPr>
              <a:lnSpc>
                <a:spcPct val="120000"/>
              </a:lnSpc>
              <a:defRPr sz="19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兼容 JMeter、云端压测、实时展示</a:t>
            </a:r>
          </a:p>
        </p:txBody>
      </p:sp>
      <p:sp>
        <p:nvSpPr>
          <p:cNvPr id="528" name="UI 测试（X-Pack）…"/>
          <p:cNvSpPr/>
          <p:nvPr/>
        </p:nvSpPr>
        <p:spPr>
          <a:xfrm>
            <a:off x="12551429" y="4768683"/>
            <a:ext cx="4180945" cy="153231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nSpc>
                <a:spcPct val="120000"/>
              </a:lnSpc>
              <a:defRPr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UI 测试</a:t>
            </a:r>
            <a:r>
              <a:rPr sz="2000">
                <a:latin typeface="微软雅黑" panose="020B0503020204020204" pitchFamily="34" charset="-122"/>
                <a:ea typeface="微软雅黑" panose="020B0503020204020204" pitchFamily="34" charset="-122"/>
                <a:sym typeface="微软雅黑" panose="020B0503020204020204" pitchFamily="34" charset="-122"/>
              </a:rPr>
              <a:t>（X-Pack）</a:t>
            </a:r>
          </a:p>
          <a:p>
            <a:pPr>
              <a:lnSpc>
                <a:spcPct val="120000"/>
              </a:lnSpc>
              <a:defRPr sz="19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兼容 Selenium、元素库、UI 自动化</a:t>
            </a:r>
          </a:p>
        </p:txBody>
      </p:sp>
      <p:sp>
        <p:nvSpPr>
          <p:cNvPr id="529" name="三角形"/>
          <p:cNvSpPr/>
          <p:nvPr/>
        </p:nvSpPr>
        <p:spPr>
          <a:xfrm rot="10800000" flipH="1">
            <a:off x="2131278" y="3748093"/>
            <a:ext cx="1569840" cy="1574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0" name="持续…"/>
          <p:cNvSpPr txBox="1"/>
          <p:nvPr/>
        </p:nvSpPr>
        <p:spPr>
          <a:xfrm>
            <a:off x="2192130" y="3816916"/>
            <a:ext cx="657230"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0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持续</a:t>
            </a:r>
          </a:p>
          <a:p>
            <a:pPr>
              <a:defRPr sz="20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测试</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13001" y="3010747"/>
            <a:ext cx="17399000" cy="7233920"/>
          </a:xfrm>
        </p:spPr>
        <p:txBody>
          <a:bodyPr>
            <a:noAutofit/>
          </a:bodyPr>
          <a:lstStyle/>
          <a:p>
            <a:pPr>
              <a:lnSpc>
                <a:spcPct val="100000"/>
              </a:lnSpc>
            </a:pPr>
            <a:r>
              <a:rPr lang="zh-CN" altLang="en-US" sz="5333" dirty="0">
                <a:sym typeface="微软雅黑" panose="020B0503020204020204" pitchFamily="34" charset="-122"/>
              </a:rPr>
              <a:t>第</a:t>
            </a:r>
            <a:r>
              <a:rPr lang="en-US" altLang="zh-CN" sz="5333" dirty="0">
                <a:sym typeface="微软雅黑" panose="020B0503020204020204" pitchFamily="34" charset="-122"/>
              </a:rPr>
              <a:t>1</a:t>
            </a:r>
            <a:r>
              <a:rPr lang="zh-CN" altLang="en-US" sz="5333">
                <a:sym typeface="微软雅黑" panose="020B0503020204020204" pitchFamily="34" charset="-122"/>
              </a:rPr>
              <a:t>讲：开源 </a:t>
            </a:r>
            <a:r>
              <a:rPr lang="en-US" altLang="zh-CN" sz="5333">
                <a:sym typeface="微软雅黑" panose="020B0503020204020204" pitchFamily="34" charset="-122"/>
              </a:rPr>
              <a:t>MeterSphere </a:t>
            </a:r>
            <a:r>
              <a:rPr lang="zh-CN" altLang="en-US" sz="5333">
                <a:sym typeface="微软雅黑" panose="020B0503020204020204" pitchFamily="34" charset="-122"/>
              </a:rPr>
              <a:t>平台介绍</a:t>
            </a:r>
            <a:endParaRPr lang="en-US" altLang="zh-CN" sz="5333">
              <a:sym typeface="微软雅黑" panose="020B0503020204020204" pitchFamily="34" charset="-122"/>
            </a:endParaRPr>
          </a:p>
          <a:p>
            <a:pPr>
              <a:lnSpc>
                <a:spcPct val="100000"/>
              </a:lnSpc>
            </a:pPr>
            <a:r>
              <a:rPr lang="zh-CN" altLang="en-US" sz="5333" b="1">
                <a:sym typeface="微软雅黑" panose="020B0503020204020204" pitchFamily="34" charset="-122"/>
              </a:rPr>
              <a:t>第</a:t>
            </a:r>
            <a:r>
              <a:rPr lang="en-US" altLang="zh-CN" sz="5333" b="1" dirty="0">
                <a:sym typeface="微软雅黑" panose="020B0503020204020204" pitchFamily="34" charset="-122"/>
              </a:rPr>
              <a:t>2</a:t>
            </a:r>
            <a:r>
              <a:rPr lang="zh-CN" altLang="en-US" sz="5333" b="1">
                <a:sym typeface="微软雅黑" panose="020B0503020204020204" pitchFamily="34" charset="-122"/>
              </a:rPr>
              <a:t>讲：</a:t>
            </a:r>
            <a:r>
              <a:rPr lang="en-US" altLang="zh-CN" sz="5333" b="1">
                <a:sym typeface="微软雅黑" panose="020B0503020204020204" pitchFamily="34" charset="-122"/>
              </a:rPr>
              <a:t>MeterSphere </a:t>
            </a:r>
            <a:r>
              <a:rPr lang="zh-CN" altLang="en-US" sz="5333" b="1">
                <a:sym typeface="微软雅黑" panose="020B0503020204020204" pitchFamily="34" charset="-122"/>
              </a:rPr>
              <a:t>接口自动化测试</a:t>
            </a:r>
            <a:endParaRPr lang="en-US" altLang="zh-CN" sz="5333" b="1" dirty="0">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3</a:t>
            </a:r>
            <a:r>
              <a:rPr lang="zh-CN" altLang="en-US" sz="5333">
                <a:sym typeface="微软雅黑" panose="020B0503020204020204" pitchFamily="34" charset="-122"/>
              </a:rPr>
              <a:t>讲：</a:t>
            </a:r>
            <a:r>
              <a:rPr lang="en-US" altLang="zh-CN" sz="5333">
                <a:sym typeface="微软雅黑" panose="020B0503020204020204" pitchFamily="34" charset="-122"/>
              </a:rPr>
              <a:t>MeterSphere UI</a:t>
            </a:r>
            <a:r>
              <a:rPr lang="zh-CN" altLang="en-US" sz="5333">
                <a:sym typeface="微软雅黑" panose="020B0503020204020204" pitchFamily="34" charset="-122"/>
              </a:rPr>
              <a:t>自动化测试</a:t>
            </a:r>
            <a:endParaRPr lang="en-US" altLang="zh-CN" sz="5333">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4</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性能测试和</a:t>
            </a:r>
            <a:r>
              <a:rPr lang="en-US" altLang="zh-CN" sz="5333">
                <a:sym typeface="微软雅黑" panose="020B0503020204020204" pitchFamily="34" charset="-122"/>
              </a:rPr>
              <a:t>JMeter</a:t>
            </a:r>
          </a:p>
          <a:p>
            <a:pPr>
              <a:lnSpc>
                <a:spcPct val="100000"/>
              </a:lnSpc>
            </a:pPr>
            <a:r>
              <a:rPr lang="zh-CN" altLang="en-US" sz="5333">
                <a:sym typeface="微软雅黑" panose="020B0503020204020204" pitchFamily="34" charset="-122"/>
              </a:rPr>
              <a:t>认证：认证考试平台介绍</a:t>
            </a:r>
          </a:p>
        </p:txBody>
      </p:sp>
    </p:spTree>
    <p:extLst>
      <p:ext uri="{BB962C8B-B14F-4D97-AF65-F5344CB8AC3E}">
        <p14:creationId xmlns:p14="http://schemas.microsoft.com/office/powerpoint/2010/main" val="21263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3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测试模型的变化：接口测试投入产出比增加"/>
          <p:cNvSpPr txBox="1"/>
          <p:nvPr/>
        </p:nvSpPr>
        <p:spPr>
          <a:xfrm>
            <a:off x="4442947" y="520873"/>
            <a:ext cx="15778678"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测试模型的变化：接口测试投入产出比增加</a:t>
            </a:r>
          </a:p>
        </p:txBody>
      </p:sp>
      <p:sp>
        <p:nvSpPr>
          <p:cNvPr id="629" name="矩形"/>
          <p:cNvSpPr/>
          <p:nvPr/>
        </p:nvSpPr>
        <p:spPr>
          <a:xfrm>
            <a:off x="1890572" y="2330507"/>
            <a:ext cx="20743532" cy="2253225"/>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30" name="线条 线条" descr="线条 线条"/>
          <p:cNvPicPr>
            <a:picLocks/>
          </p:cNvPicPr>
          <p:nvPr/>
        </p:nvPicPr>
        <p:blipFill>
          <a:blip r:embed="rId2"/>
          <a:stretch>
            <a:fillRect/>
          </a:stretch>
        </p:blipFill>
        <p:spPr>
          <a:xfrm rot="5400000">
            <a:off x="-1501068" y="7630013"/>
            <a:ext cx="6409038" cy="774915"/>
          </a:xfrm>
          <a:prstGeom prst="rect">
            <a:avLst/>
          </a:prstGeom>
        </p:spPr>
      </p:pic>
      <p:pic>
        <p:nvPicPr>
          <p:cNvPr id="632" name="线条 线条" descr="线条 线条"/>
          <p:cNvPicPr>
            <a:picLocks/>
          </p:cNvPicPr>
          <p:nvPr/>
        </p:nvPicPr>
        <p:blipFill>
          <a:blip r:embed="rId3"/>
          <a:stretch>
            <a:fillRect/>
          </a:stretch>
        </p:blipFill>
        <p:spPr>
          <a:xfrm rot="5400000">
            <a:off x="19546615" y="7793942"/>
            <a:ext cx="6423157" cy="774915"/>
          </a:xfrm>
          <a:prstGeom prst="rect">
            <a:avLst/>
          </a:prstGeom>
        </p:spPr>
      </p:pic>
      <p:pic>
        <p:nvPicPr>
          <p:cNvPr id="634" name="线条 线条" descr="线条 线条"/>
          <p:cNvPicPr>
            <a:picLocks/>
          </p:cNvPicPr>
          <p:nvPr/>
        </p:nvPicPr>
        <p:blipFill>
          <a:blip r:embed="rId4"/>
          <a:stretch>
            <a:fillRect/>
          </a:stretch>
        </p:blipFill>
        <p:spPr>
          <a:xfrm>
            <a:off x="1708298" y="10762137"/>
            <a:ext cx="20698139" cy="774915"/>
          </a:xfrm>
          <a:prstGeom prst="rect">
            <a:avLst/>
          </a:prstGeom>
        </p:spPr>
      </p:pic>
      <p:sp>
        <p:nvSpPr>
          <p:cNvPr id="636" name="测试菱形"/>
          <p:cNvSpPr txBox="1"/>
          <p:nvPr/>
        </p:nvSpPr>
        <p:spPr>
          <a:xfrm>
            <a:off x="2645061" y="2970673"/>
            <a:ext cx="2452593" cy="972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457200">
              <a:lnSpc>
                <a:spcPts val="7200"/>
              </a:lnSpc>
              <a:defRPr sz="45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测试菱形</a:t>
            </a:r>
          </a:p>
        </p:txBody>
      </p:sp>
      <p:sp>
        <p:nvSpPr>
          <p:cNvPr id="637" name="微服务、分布式、小程序、APP 等系统发展的过程中，接口在业务系统中的比重逐渐增加，测试金字塔模型逐渐在向测试菱形转变 。"/>
          <p:cNvSpPr txBox="1"/>
          <p:nvPr/>
        </p:nvSpPr>
        <p:spPr>
          <a:xfrm>
            <a:off x="5726008" y="2700439"/>
            <a:ext cx="16470723" cy="1513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FFFFFF"/>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微服务、分布式、小程序、APP 等系统发展的过程中，接口在业务系统中的比重逐渐增加，测试金字塔模型逐渐在向测试菱形转变 。</a:t>
            </a:r>
          </a:p>
        </p:txBody>
      </p:sp>
      <p:sp>
        <p:nvSpPr>
          <p:cNvPr id="638" name="三角形"/>
          <p:cNvSpPr/>
          <p:nvPr/>
        </p:nvSpPr>
        <p:spPr>
          <a:xfrm rot="10800000">
            <a:off x="2712757" y="6090330"/>
            <a:ext cx="4783501" cy="4474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01600">
            <a:solidFill>
              <a:srgbClr val="5E5E5E"/>
            </a:solidFill>
            <a:miter lim="400000"/>
          </a:ln>
        </p:spPr>
        <p:txBody>
          <a:bodyPr lIns="71437" tIns="71437" rIns="71437" bIns="71437" anchor="ctr"/>
          <a:lstStyle/>
          <a:p>
            <a:pPr>
              <a:defRPr sz="3000"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9" name="线条"/>
          <p:cNvSpPr/>
          <p:nvPr/>
        </p:nvSpPr>
        <p:spPr>
          <a:xfrm>
            <a:off x="3458659" y="7467567"/>
            <a:ext cx="3291697" cy="1"/>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0" name="线条"/>
          <p:cNvSpPr/>
          <p:nvPr/>
        </p:nvSpPr>
        <p:spPr>
          <a:xfrm flipV="1">
            <a:off x="4411742" y="9218586"/>
            <a:ext cx="1407454" cy="6134"/>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1" name="GUI / 端到端测试"/>
          <p:cNvSpPr txBox="1"/>
          <p:nvPr/>
        </p:nvSpPr>
        <p:spPr>
          <a:xfrm>
            <a:off x="3323023" y="6025498"/>
            <a:ext cx="3679499" cy="1514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GUI / 端到端测试</a:t>
            </a:r>
          </a:p>
        </p:txBody>
      </p:sp>
      <p:sp>
        <p:nvSpPr>
          <p:cNvPr id="642" name="集成测试"/>
          <p:cNvSpPr txBox="1"/>
          <p:nvPr/>
        </p:nvSpPr>
        <p:spPr>
          <a:xfrm>
            <a:off x="4116845" y="7966423"/>
            <a:ext cx="1975325"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集成测试</a:t>
            </a:r>
          </a:p>
        </p:txBody>
      </p:sp>
      <p:sp>
        <p:nvSpPr>
          <p:cNvPr id="643" name="单元测试"/>
          <p:cNvSpPr txBox="1"/>
          <p:nvPr/>
        </p:nvSpPr>
        <p:spPr>
          <a:xfrm>
            <a:off x="5330235" y="9808143"/>
            <a:ext cx="1975326"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单元测试</a:t>
            </a:r>
          </a:p>
        </p:txBody>
      </p:sp>
      <p:sp>
        <p:nvSpPr>
          <p:cNvPr id="644" name="重点：解决有无问题"/>
          <p:cNvSpPr txBox="1"/>
          <p:nvPr/>
        </p:nvSpPr>
        <p:spPr>
          <a:xfrm>
            <a:off x="3185713" y="5085156"/>
            <a:ext cx="3837588"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重点：解决有无问题</a:t>
            </a:r>
          </a:p>
        </p:txBody>
      </p:sp>
      <p:sp>
        <p:nvSpPr>
          <p:cNvPr id="645" name="三角形"/>
          <p:cNvSpPr/>
          <p:nvPr/>
        </p:nvSpPr>
        <p:spPr>
          <a:xfrm>
            <a:off x="9839071" y="6131819"/>
            <a:ext cx="4783502" cy="4474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01600">
            <a:solidFill>
              <a:srgbClr val="5E5E5E"/>
            </a:solidFill>
            <a:miter lim="400000"/>
          </a:ln>
        </p:spPr>
        <p:txBody>
          <a:bodyPr lIns="71437" tIns="71437" rIns="71437" bIns="71437" anchor="ctr"/>
          <a:lstStyle/>
          <a:p>
            <a:pPr>
              <a:defRPr sz="3000"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6" name="线条"/>
          <p:cNvSpPr/>
          <p:nvPr/>
        </p:nvSpPr>
        <p:spPr>
          <a:xfrm>
            <a:off x="10528977" y="9311438"/>
            <a:ext cx="3403691" cy="1"/>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7" name="线条"/>
          <p:cNvSpPr/>
          <p:nvPr/>
        </p:nvSpPr>
        <p:spPr>
          <a:xfrm>
            <a:off x="11483109" y="7573536"/>
            <a:ext cx="1509420" cy="939"/>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8" name="GUI 测试"/>
          <p:cNvSpPr txBox="1"/>
          <p:nvPr/>
        </p:nvSpPr>
        <p:spPr>
          <a:xfrm>
            <a:off x="12565478" y="6215648"/>
            <a:ext cx="2141854"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GUI 测试</a:t>
            </a:r>
          </a:p>
        </p:txBody>
      </p:sp>
      <p:sp>
        <p:nvSpPr>
          <p:cNvPr id="649" name="接口测试"/>
          <p:cNvSpPr txBox="1"/>
          <p:nvPr/>
        </p:nvSpPr>
        <p:spPr>
          <a:xfrm>
            <a:off x="11243159" y="8109650"/>
            <a:ext cx="1975326"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650" name="单元测试"/>
          <p:cNvSpPr txBox="1"/>
          <p:nvPr/>
        </p:nvSpPr>
        <p:spPr>
          <a:xfrm>
            <a:off x="11243159" y="9654251"/>
            <a:ext cx="1975326"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单元测试</a:t>
            </a:r>
          </a:p>
        </p:txBody>
      </p:sp>
      <p:sp>
        <p:nvSpPr>
          <p:cNvPr id="651" name="重点：提升测试效率"/>
          <p:cNvSpPr txBox="1"/>
          <p:nvPr/>
        </p:nvSpPr>
        <p:spPr>
          <a:xfrm>
            <a:off x="10312028" y="5085156"/>
            <a:ext cx="3837588"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重点：提升测试效率</a:t>
            </a:r>
          </a:p>
        </p:txBody>
      </p:sp>
      <p:sp>
        <p:nvSpPr>
          <p:cNvPr id="652" name="形状"/>
          <p:cNvSpPr/>
          <p:nvPr/>
        </p:nvSpPr>
        <p:spPr>
          <a:xfrm>
            <a:off x="16949625" y="5922886"/>
            <a:ext cx="4815024" cy="484471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01600">
            <a:solidFill>
              <a:srgbClr val="5E5E5E"/>
            </a:solidFill>
            <a:miter lim="400000"/>
          </a:ln>
        </p:spPr>
        <p:txBody>
          <a:bodyPr lIns="71437" tIns="71437" rIns="71437" bIns="71437" anchor="ctr"/>
          <a:lstStyle/>
          <a:p>
            <a:pPr>
              <a:defRPr sz="3000"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3" name="线条"/>
          <p:cNvSpPr/>
          <p:nvPr/>
        </p:nvSpPr>
        <p:spPr>
          <a:xfrm>
            <a:off x="17887042" y="9283758"/>
            <a:ext cx="2948552" cy="1"/>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4" name="线条"/>
          <p:cNvSpPr/>
          <p:nvPr/>
        </p:nvSpPr>
        <p:spPr>
          <a:xfrm flipV="1">
            <a:off x="17770853" y="7517477"/>
            <a:ext cx="3150537" cy="3345"/>
          </a:xfrm>
          <a:prstGeom prst="line">
            <a:avLst/>
          </a:prstGeom>
          <a:ln w="101600">
            <a:solidFill>
              <a:srgbClr val="5E5E5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5" name="GUI 测试"/>
          <p:cNvSpPr txBox="1"/>
          <p:nvPr/>
        </p:nvSpPr>
        <p:spPr>
          <a:xfrm>
            <a:off x="18344075" y="6697358"/>
            <a:ext cx="2247988"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GUI 测试</a:t>
            </a:r>
          </a:p>
        </p:txBody>
      </p:sp>
      <p:sp>
        <p:nvSpPr>
          <p:cNvPr id="656" name="接口测试"/>
          <p:cNvSpPr txBox="1"/>
          <p:nvPr/>
        </p:nvSpPr>
        <p:spPr>
          <a:xfrm>
            <a:off x="18369475" y="8058605"/>
            <a:ext cx="1975325"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657" name="单元测试"/>
          <p:cNvSpPr txBox="1"/>
          <p:nvPr/>
        </p:nvSpPr>
        <p:spPr>
          <a:xfrm>
            <a:off x="18369475" y="9292249"/>
            <a:ext cx="1975325" cy="79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单元测试</a:t>
            </a:r>
          </a:p>
        </p:txBody>
      </p:sp>
      <p:sp>
        <p:nvSpPr>
          <p:cNvPr id="658" name="重点：提升业务效率"/>
          <p:cNvSpPr txBox="1"/>
          <p:nvPr/>
        </p:nvSpPr>
        <p:spPr>
          <a:xfrm>
            <a:off x="17438343" y="5085156"/>
            <a:ext cx="3837588"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重点：提升业务效率</a:t>
            </a:r>
          </a:p>
        </p:txBody>
      </p:sp>
      <p:sp>
        <p:nvSpPr>
          <p:cNvPr id="659" name="测试模型的变化"/>
          <p:cNvSpPr txBox="1"/>
          <p:nvPr/>
        </p:nvSpPr>
        <p:spPr>
          <a:xfrm>
            <a:off x="10364238" y="11269282"/>
            <a:ext cx="3375923"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测试模型的变化</a:t>
            </a:r>
          </a:p>
        </p:txBody>
      </p:sp>
      <p:sp>
        <p:nvSpPr>
          <p:cNvPr id="660" name="快"/>
          <p:cNvSpPr txBox="1"/>
          <p:nvPr/>
        </p:nvSpPr>
        <p:spPr>
          <a:xfrm>
            <a:off x="909912" y="9694617"/>
            <a:ext cx="605934"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快</a:t>
            </a:r>
          </a:p>
        </p:txBody>
      </p:sp>
      <p:sp>
        <p:nvSpPr>
          <p:cNvPr id="661" name="慢"/>
          <p:cNvSpPr txBox="1"/>
          <p:nvPr/>
        </p:nvSpPr>
        <p:spPr>
          <a:xfrm>
            <a:off x="909912" y="4931406"/>
            <a:ext cx="605934"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慢</a:t>
            </a:r>
          </a:p>
        </p:txBody>
      </p:sp>
      <p:sp>
        <p:nvSpPr>
          <p:cNvPr id="662" name="测试速度"/>
          <p:cNvSpPr txBox="1"/>
          <p:nvPr/>
        </p:nvSpPr>
        <p:spPr>
          <a:xfrm>
            <a:off x="921603" y="6590019"/>
            <a:ext cx="698267" cy="1990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测试速度</a:t>
            </a:r>
          </a:p>
        </p:txBody>
      </p:sp>
      <p:sp>
        <p:nvSpPr>
          <p:cNvPr id="663" name="高"/>
          <p:cNvSpPr txBox="1"/>
          <p:nvPr/>
        </p:nvSpPr>
        <p:spPr>
          <a:xfrm>
            <a:off x="22868891" y="5736766"/>
            <a:ext cx="605934"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高</a:t>
            </a:r>
          </a:p>
        </p:txBody>
      </p:sp>
      <p:sp>
        <p:nvSpPr>
          <p:cNvPr id="664" name="低"/>
          <p:cNvSpPr txBox="1"/>
          <p:nvPr/>
        </p:nvSpPr>
        <p:spPr>
          <a:xfrm>
            <a:off x="22868891" y="10217142"/>
            <a:ext cx="605934"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低</a:t>
            </a:r>
          </a:p>
        </p:txBody>
      </p:sp>
      <p:sp>
        <p:nvSpPr>
          <p:cNvPr id="665" name="测试成本"/>
          <p:cNvSpPr txBox="1"/>
          <p:nvPr/>
        </p:nvSpPr>
        <p:spPr>
          <a:xfrm>
            <a:off x="22893282" y="6973576"/>
            <a:ext cx="698267" cy="1990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7" tIns="71437" rIns="71437" bIns="71437" anchor="ctr">
            <a:spAutoFit/>
          </a:bodyPr>
          <a:lstStyle>
            <a:lvl1pPr>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测试成本</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MeterSphere 的关键架构设计之二：团队协作及多租户模型"/>
          <p:cNvSpPr txBox="1"/>
          <p:nvPr/>
        </p:nvSpPr>
        <p:spPr>
          <a:xfrm>
            <a:off x="0" y="855791"/>
            <a:ext cx="24383997"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接口测试的</a:t>
            </a:r>
            <a:r>
              <a:rPr lang="zh-CN" altLang="en-US">
                <a:latin typeface="微软雅黑" panose="020B0503020204020204" pitchFamily="34" charset="-122"/>
                <a:ea typeface="微软雅黑" panose="020B0503020204020204" pitchFamily="34" charset="-122"/>
                <a:sym typeface="微软雅黑" panose="020B0503020204020204" pitchFamily="34" charset="-122"/>
              </a:rPr>
              <a:t>现状</a:t>
            </a:r>
            <a:r>
              <a:rPr>
                <a:latin typeface="微软雅黑" panose="020B0503020204020204" pitchFamily="34" charset="-122"/>
                <a:ea typeface="微软雅黑" panose="020B0503020204020204" pitchFamily="34" charset="-122"/>
                <a:sym typeface="微软雅黑" panose="020B0503020204020204" pitchFamily="34" charset="-122"/>
              </a:rPr>
              <a:t>：接口测试多样化</a:t>
            </a:r>
          </a:p>
        </p:txBody>
      </p:sp>
      <p:sp>
        <p:nvSpPr>
          <p:cNvPr id="670" name="01"/>
          <p:cNvSpPr txBox="1"/>
          <p:nvPr/>
        </p:nvSpPr>
        <p:spPr>
          <a:xfrm>
            <a:off x="2667025" y="3128458"/>
            <a:ext cx="1724830" cy="1683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10000">
                <a:solidFill>
                  <a:schemeClr val="accent1"/>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671" name="工具型接口测试"/>
          <p:cNvSpPr/>
          <p:nvPr/>
        </p:nvSpPr>
        <p:spPr>
          <a:xfrm>
            <a:off x="1306940" y="5050621"/>
            <a:ext cx="4445001" cy="1630448"/>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工具型接口测试</a:t>
            </a:r>
          </a:p>
        </p:txBody>
      </p:sp>
      <p:sp>
        <p:nvSpPr>
          <p:cNvPr id="672" name="框架型接口测试"/>
          <p:cNvSpPr/>
          <p:nvPr/>
        </p:nvSpPr>
        <p:spPr>
          <a:xfrm>
            <a:off x="7070256" y="5050621"/>
            <a:ext cx="4445001" cy="1630448"/>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框架型接口测试</a:t>
            </a:r>
          </a:p>
        </p:txBody>
      </p:sp>
      <p:sp>
        <p:nvSpPr>
          <p:cNvPr id="673" name="引入平台型接口测试"/>
          <p:cNvSpPr/>
          <p:nvPr/>
        </p:nvSpPr>
        <p:spPr>
          <a:xfrm>
            <a:off x="12833573" y="5050621"/>
            <a:ext cx="4445001" cy="1630448"/>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引入平台型接口测试</a:t>
            </a:r>
          </a:p>
        </p:txBody>
      </p:sp>
      <p:sp>
        <p:nvSpPr>
          <p:cNvPr id="674" name="自研型接口测试"/>
          <p:cNvSpPr/>
          <p:nvPr/>
        </p:nvSpPr>
        <p:spPr>
          <a:xfrm>
            <a:off x="18596889" y="5050621"/>
            <a:ext cx="4445001" cy="1630448"/>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自研型接口测试</a:t>
            </a:r>
          </a:p>
        </p:txBody>
      </p:sp>
      <p:sp>
        <p:nvSpPr>
          <p:cNvPr id="675" name="优势：…"/>
          <p:cNvSpPr/>
          <p:nvPr/>
        </p:nvSpPr>
        <p:spPr>
          <a:xfrm>
            <a:off x="1306940" y="6917436"/>
            <a:ext cx="4445001" cy="4569179"/>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优势：</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简单，易用，普及度广；</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缺点：</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规范难以制定，依赖个人的测试习惯；</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场景：</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灵活，适合个人。</a:t>
            </a:r>
          </a:p>
        </p:txBody>
      </p:sp>
      <p:sp>
        <p:nvSpPr>
          <p:cNvPr id="676" name="优势：…"/>
          <p:cNvSpPr/>
          <p:nvPr/>
        </p:nvSpPr>
        <p:spPr>
          <a:xfrm>
            <a:off x="7070256" y="6917436"/>
            <a:ext cx="4445001" cy="4569179"/>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优势：</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灵活度高，功能多；</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缺点：</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维护与编写成本高，更加依赖测试人员个人能力；</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场景：</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灵活的业务场景与测试方式。</a:t>
            </a:r>
          </a:p>
        </p:txBody>
      </p:sp>
      <p:sp>
        <p:nvSpPr>
          <p:cNvPr id="677" name="02"/>
          <p:cNvSpPr txBox="1"/>
          <p:nvPr/>
        </p:nvSpPr>
        <p:spPr>
          <a:xfrm>
            <a:off x="8430342" y="3138610"/>
            <a:ext cx="1724830" cy="1683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10000">
                <a:solidFill>
                  <a:schemeClr val="accent1"/>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678" name="03"/>
          <p:cNvSpPr txBox="1"/>
          <p:nvPr/>
        </p:nvSpPr>
        <p:spPr>
          <a:xfrm>
            <a:off x="14193658" y="3138610"/>
            <a:ext cx="1724830" cy="1683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10000">
                <a:solidFill>
                  <a:schemeClr val="accent1"/>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679" name="04"/>
          <p:cNvSpPr txBox="1"/>
          <p:nvPr/>
        </p:nvSpPr>
        <p:spPr>
          <a:xfrm>
            <a:off x="19956975" y="3138610"/>
            <a:ext cx="1724830" cy="1683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10000">
                <a:solidFill>
                  <a:schemeClr val="accent1"/>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04</a:t>
            </a:r>
          </a:p>
        </p:txBody>
      </p:sp>
      <p:sp>
        <p:nvSpPr>
          <p:cNvPr id="680" name="优势：…"/>
          <p:cNvSpPr/>
          <p:nvPr/>
        </p:nvSpPr>
        <p:spPr>
          <a:xfrm>
            <a:off x="12833573" y="6917436"/>
            <a:ext cx="4445001" cy="4569179"/>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优势：</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适合团队，方便度量和集成；</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缺点：</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闭源商业化平台价格较贵，开源平台的稳定性欠佳和功能较少；</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场景：</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适合团队和集成 DevOps 等。</a:t>
            </a:r>
          </a:p>
        </p:txBody>
      </p:sp>
      <p:sp>
        <p:nvSpPr>
          <p:cNvPr id="681" name="优势：…"/>
          <p:cNvSpPr/>
          <p:nvPr/>
        </p:nvSpPr>
        <p:spPr>
          <a:xfrm>
            <a:off x="18596889" y="6917436"/>
            <a:ext cx="4445001" cy="4569179"/>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优势：</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需求满足度高，自主可控；</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缺点：</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投入产出比低，研发人力成本级别高；</a:t>
            </a:r>
          </a:p>
          <a:p>
            <a:pPr algn="l">
              <a:lnSpc>
                <a:spcPct val="140000"/>
              </a:lnSpc>
              <a:defRPr sz="24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场景：</a:t>
            </a:r>
          </a:p>
          <a:p>
            <a:pPr algn="l">
              <a:lnSpc>
                <a:spcPct val="140000"/>
              </a:lnSpc>
              <a:defRPr sz="2400"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适合团队和集成 DevOps。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一、测试跟踪"/>
          <p:cNvSpPr txBox="1"/>
          <p:nvPr/>
        </p:nvSpPr>
        <p:spPr>
          <a:xfrm>
            <a:off x="4053556" y="1876420"/>
            <a:ext cx="16276889"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spcBef>
                <a:spcPts val="5900"/>
              </a:spcBef>
              <a:defRPr sz="3600" b="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 解决现有接口测试的问题，覆盖多种接口协议，自由组合接口自动化测试场景-</a:t>
            </a:r>
          </a:p>
        </p:txBody>
      </p:sp>
      <p:sp>
        <p:nvSpPr>
          <p:cNvPr id="688" name="MeterSphere 的关键架构设计之二：团队协作及多租户模型"/>
          <p:cNvSpPr txBox="1"/>
          <p:nvPr/>
        </p:nvSpPr>
        <p:spPr>
          <a:xfrm>
            <a:off x="0" y="597996"/>
            <a:ext cx="24383997"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灵活的接口场景编排设计</a:t>
            </a:r>
          </a:p>
        </p:txBody>
      </p:sp>
      <p:grpSp>
        <p:nvGrpSpPr>
          <p:cNvPr id="2" name="组合 1">
            <a:extLst>
              <a:ext uri="{FF2B5EF4-FFF2-40B4-BE49-F238E27FC236}">
                <a16:creationId xmlns:a16="http://schemas.microsoft.com/office/drawing/2014/main" id="{336BF624-F247-1E7D-5A47-632016857B43}"/>
              </a:ext>
            </a:extLst>
          </p:cNvPr>
          <p:cNvGrpSpPr/>
          <p:nvPr/>
        </p:nvGrpSpPr>
        <p:grpSpPr>
          <a:xfrm>
            <a:off x="1860894" y="3147915"/>
            <a:ext cx="20662213" cy="8827209"/>
            <a:chOff x="580002" y="2567622"/>
            <a:chExt cx="23098160" cy="10105991"/>
          </a:xfrm>
        </p:grpSpPr>
        <p:sp>
          <p:nvSpPr>
            <p:cNvPr id="683" name="矩形 141"/>
            <p:cNvSpPr/>
            <p:nvPr/>
          </p:nvSpPr>
          <p:spPr>
            <a:xfrm>
              <a:off x="14024376" y="10005246"/>
              <a:ext cx="3143533" cy="2202135"/>
            </a:xfrm>
            <a:prstGeom prst="rect">
              <a:avLst/>
            </a:prstGeom>
            <a:solidFill>
              <a:srgbClr val="D9D9D9"/>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4" name="矩形 140"/>
            <p:cNvSpPr/>
            <p:nvPr/>
          </p:nvSpPr>
          <p:spPr>
            <a:xfrm>
              <a:off x="10741251" y="10029702"/>
              <a:ext cx="3124827" cy="2219092"/>
            </a:xfrm>
            <a:prstGeom prst="rect">
              <a:avLst/>
            </a:prstGeom>
            <a:solidFill>
              <a:srgbClr val="D9D9D9"/>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5" name="矩形 139"/>
            <p:cNvSpPr/>
            <p:nvPr/>
          </p:nvSpPr>
          <p:spPr>
            <a:xfrm>
              <a:off x="7419406" y="10038181"/>
              <a:ext cx="3143534" cy="2219092"/>
            </a:xfrm>
            <a:prstGeom prst="rect">
              <a:avLst/>
            </a:prstGeom>
            <a:solidFill>
              <a:srgbClr val="D9D9D9"/>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6" name="矩形 138"/>
            <p:cNvSpPr/>
            <p:nvPr/>
          </p:nvSpPr>
          <p:spPr>
            <a:xfrm>
              <a:off x="4097065" y="10029711"/>
              <a:ext cx="3143532" cy="2202134"/>
            </a:xfrm>
            <a:prstGeom prst="rect">
              <a:avLst/>
            </a:prstGeom>
            <a:solidFill>
              <a:srgbClr val="D9D9D9"/>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91" name="组合 56"/>
            <p:cNvGrpSpPr/>
            <p:nvPr/>
          </p:nvGrpSpPr>
          <p:grpSpPr>
            <a:xfrm>
              <a:off x="736313" y="9417342"/>
              <a:ext cx="3143536" cy="588008"/>
              <a:chOff x="0" y="31435"/>
              <a:chExt cx="3143534" cy="588007"/>
            </a:xfrm>
          </p:grpSpPr>
          <p:sp>
            <p:nvSpPr>
              <p:cNvPr id="689" name="矩形 57"/>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0" name="文本框 58"/>
              <p:cNvSpPr/>
              <p:nvPr/>
            </p:nvSpPr>
            <p:spPr>
              <a:xfrm>
                <a:off x="403351" y="31435"/>
                <a:ext cx="2336827" cy="5880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defTabSz="821689">
                  <a:defRPr sz="2800" b="0">
                    <a:solidFill>
                      <a:srgbClr val="FFFFFF"/>
                    </a:solidFill>
                    <a:latin typeface="Trebuchet MS"/>
                    <a:ea typeface="Trebuchet MS"/>
                    <a:cs typeface="Trebuchet MS"/>
                    <a:sym typeface="Trebuchet MS"/>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接口管理</a:t>
                </a:r>
              </a:p>
            </p:txBody>
          </p:sp>
        </p:grpSp>
        <p:grpSp>
          <p:nvGrpSpPr>
            <p:cNvPr id="694" name="组合 66"/>
            <p:cNvGrpSpPr/>
            <p:nvPr/>
          </p:nvGrpSpPr>
          <p:grpSpPr>
            <a:xfrm>
              <a:off x="4097063" y="9417352"/>
              <a:ext cx="3143535" cy="588008"/>
              <a:chOff x="0" y="31436"/>
              <a:chExt cx="3143534" cy="588007"/>
            </a:xfrm>
          </p:grpSpPr>
          <p:sp>
            <p:nvSpPr>
              <p:cNvPr id="692" name="矩形 67"/>
              <p:cNvSpPr/>
              <p:nvPr/>
            </p:nvSpPr>
            <p:spPr>
              <a:xfrm>
                <a:off x="0" y="64346"/>
                <a:ext cx="3143534" cy="52218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3" name="文本框 68"/>
              <p:cNvSpPr/>
              <p:nvPr/>
            </p:nvSpPr>
            <p:spPr>
              <a:xfrm>
                <a:off x="403352" y="31436"/>
                <a:ext cx="2336826" cy="5880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defTabSz="821689">
                  <a:defRPr sz="2800" b="0">
                    <a:solidFill>
                      <a:srgbClr val="FFFFFF"/>
                    </a:solidFill>
                    <a:latin typeface="Trebuchet MS"/>
                    <a:ea typeface="Trebuchet MS"/>
                    <a:cs typeface="Trebuchet MS"/>
                    <a:sym typeface="Trebuchet MS"/>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接口用例</a:t>
                </a:r>
              </a:p>
            </p:txBody>
          </p:sp>
        </p:grpSp>
        <p:grpSp>
          <p:nvGrpSpPr>
            <p:cNvPr id="697" name="组合 69"/>
            <p:cNvGrpSpPr/>
            <p:nvPr/>
          </p:nvGrpSpPr>
          <p:grpSpPr>
            <a:xfrm>
              <a:off x="7419406" y="9417342"/>
              <a:ext cx="3143535" cy="588008"/>
              <a:chOff x="0" y="31434"/>
              <a:chExt cx="3143534" cy="588007"/>
            </a:xfrm>
          </p:grpSpPr>
          <p:sp>
            <p:nvSpPr>
              <p:cNvPr id="695" name="矩形 70"/>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a:solidFill>
                      <a:srgbClr val="783887"/>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6" name="文本框 71"/>
              <p:cNvSpPr/>
              <p:nvPr/>
            </p:nvSpPr>
            <p:spPr>
              <a:xfrm>
                <a:off x="230481" y="31434"/>
                <a:ext cx="2682569" cy="5880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p>
                <a:pPr defTabSz="821689">
                  <a:defRPr sz="2800" b="0">
                    <a:solidFill>
                      <a:srgbClr val="FFFFFF"/>
                    </a:solidFill>
                    <a:latin typeface="Trebuchet MS"/>
                    <a:ea typeface="Trebuchet MS"/>
                    <a:cs typeface="Trebuchet MS"/>
                    <a:sym typeface="Trebuchet MS"/>
                  </a:defRPr>
                </a:pPr>
                <a:r>
                  <a:rPr sz="2400">
                    <a:latin typeface="微软雅黑" panose="020B0503020204020204" pitchFamily="34" charset="-122"/>
                    <a:ea typeface="微软雅黑" panose="020B0503020204020204" pitchFamily="34" charset="-122"/>
                    <a:sym typeface="微软雅黑" panose="020B0503020204020204" pitchFamily="34" charset="-122"/>
                  </a:rPr>
                  <a:t>Mock 服务</a:t>
                </a:r>
              </a:p>
            </p:txBody>
          </p:sp>
        </p:grpSp>
        <p:grpSp>
          <p:nvGrpSpPr>
            <p:cNvPr id="700" name="组合 72"/>
            <p:cNvGrpSpPr/>
            <p:nvPr/>
          </p:nvGrpSpPr>
          <p:grpSpPr>
            <a:xfrm>
              <a:off x="10722543" y="9417342"/>
              <a:ext cx="3143536" cy="588008"/>
              <a:chOff x="0" y="31435"/>
              <a:chExt cx="3143534" cy="588007"/>
            </a:xfrm>
          </p:grpSpPr>
          <p:sp>
            <p:nvSpPr>
              <p:cNvPr id="698" name="矩形 73"/>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9" name="文本框 74"/>
              <p:cNvSpPr/>
              <p:nvPr/>
            </p:nvSpPr>
            <p:spPr>
              <a:xfrm>
                <a:off x="134445" y="31435"/>
                <a:ext cx="2874643" cy="5880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defTabSz="821689">
                  <a:defRPr sz="2800" b="0">
                    <a:solidFill>
                      <a:srgbClr val="FFFFFF"/>
                    </a:solidFill>
                    <a:latin typeface="Trebuchet MS"/>
                    <a:ea typeface="Trebuchet MS"/>
                    <a:cs typeface="Trebuchet MS"/>
                    <a:sym typeface="Trebuchet MS"/>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逻辑组件</a:t>
                </a:r>
              </a:p>
            </p:txBody>
          </p:sp>
        </p:grpSp>
        <p:sp>
          <p:nvSpPr>
            <p:cNvPr id="701" name="文本框 77"/>
            <p:cNvSpPr txBox="1"/>
            <p:nvPr/>
          </p:nvSpPr>
          <p:spPr>
            <a:xfrm>
              <a:off x="4426535" y="10248162"/>
              <a:ext cx="2443243" cy="1716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用例集管理</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用例运行管理</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前后置脚本</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断言与提取</a:t>
              </a:r>
            </a:p>
          </p:txBody>
        </p:sp>
        <p:sp>
          <p:nvSpPr>
            <p:cNvPr id="702" name="文本框 80"/>
            <p:cNvSpPr txBox="1"/>
            <p:nvPr/>
          </p:nvSpPr>
          <p:spPr>
            <a:xfrm>
              <a:off x="7838381" y="10098073"/>
              <a:ext cx="2305584" cy="2035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marL="342899" indent="-342899" algn="l" defTabSz="821530">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期望列表</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请求参数</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响应状态码</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请求头</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请求内容</a:t>
              </a:r>
            </a:p>
          </p:txBody>
        </p:sp>
        <p:sp>
          <p:nvSpPr>
            <p:cNvPr id="703" name="文本框 83"/>
            <p:cNvSpPr txBox="1"/>
            <p:nvPr/>
          </p:nvSpPr>
          <p:spPr>
            <a:xfrm>
              <a:off x="11164233" y="10214072"/>
              <a:ext cx="2278862" cy="1808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marL="342899" indent="-342899" algn="l" defTabSz="821530">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等待控制器</a:t>
              </a:r>
            </a:p>
            <a:p>
              <a:pPr marL="342899" indent="-342899" algn="l" defTabSz="821530">
                <a:lnSpc>
                  <a:spcPct val="13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循环控制器</a:t>
              </a:r>
            </a:p>
            <a:p>
              <a:pPr marL="342899" indent="-342899" algn="l" defTabSz="821689">
                <a:lnSpc>
                  <a:spcPct val="13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条件控制器</a:t>
              </a:r>
            </a:p>
            <a:p>
              <a:pPr marL="342899" indent="-342899" algn="l" defTabSz="821689">
                <a:lnSpc>
                  <a:spcPct val="13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事务控制器</a:t>
              </a:r>
            </a:p>
          </p:txBody>
        </p:sp>
        <p:sp>
          <p:nvSpPr>
            <p:cNvPr id="704" name="矩形 85"/>
            <p:cNvSpPr/>
            <p:nvPr/>
          </p:nvSpPr>
          <p:spPr>
            <a:xfrm>
              <a:off x="730344" y="8120477"/>
              <a:ext cx="6510254" cy="1198433"/>
            </a:xfrm>
            <a:prstGeom prst="rect">
              <a:avLst/>
            </a:prstGeom>
            <a:solidFill>
              <a:srgbClr val="D6D6D6"/>
            </a:solidFill>
            <a:ln w="12700">
              <a:miter lim="400000"/>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5" name="矩形"/>
            <p:cNvSpPr/>
            <p:nvPr/>
          </p:nvSpPr>
          <p:spPr>
            <a:xfrm>
              <a:off x="855172" y="8702719"/>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6" name="HTTP"/>
            <p:cNvSpPr txBox="1"/>
            <p:nvPr/>
          </p:nvSpPr>
          <p:spPr>
            <a:xfrm>
              <a:off x="905655" y="8703519"/>
              <a:ext cx="1128111"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HTTP</a:t>
              </a:r>
            </a:p>
          </p:txBody>
        </p:sp>
        <p:sp>
          <p:nvSpPr>
            <p:cNvPr id="707" name="矩形"/>
            <p:cNvSpPr/>
            <p:nvPr/>
          </p:nvSpPr>
          <p:spPr>
            <a:xfrm>
              <a:off x="2506741" y="8702719"/>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8" name="TCP"/>
            <p:cNvSpPr txBox="1"/>
            <p:nvPr/>
          </p:nvSpPr>
          <p:spPr>
            <a:xfrm>
              <a:off x="2557223" y="8703519"/>
              <a:ext cx="1128110"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TCP</a:t>
              </a:r>
            </a:p>
          </p:txBody>
        </p:sp>
        <p:sp>
          <p:nvSpPr>
            <p:cNvPr id="709" name="矩形"/>
            <p:cNvSpPr/>
            <p:nvPr/>
          </p:nvSpPr>
          <p:spPr>
            <a:xfrm>
              <a:off x="4158310" y="8702719"/>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0" name="SQL"/>
            <p:cNvSpPr txBox="1"/>
            <p:nvPr/>
          </p:nvSpPr>
          <p:spPr>
            <a:xfrm>
              <a:off x="4208793" y="8703519"/>
              <a:ext cx="1128110"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SQL</a:t>
              </a:r>
            </a:p>
          </p:txBody>
        </p:sp>
        <p:sp>
          <p:nvSpPr>
            <p:cNvPr id="711" name="矩形"/>
            <p:cNvSpPr/>
            <p:nvPr/>
          </p:nvSpPr>
          <p:spPr>
            <a:xfrm>
              <a:off x="5713856" y="8702719"/>
              <a:ext cx="1401914"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2" name="Dubbo"/>
            <p:cNvSpPr txBox="1"/>
            <p:nvPr/>
          </p:nvSpPr>
          <p:spPr>
            <a:xfrm>
              <a:off x="5764339" y="8703519"/>
              <a:ext cx="1300949"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Dubbo</a:t>
              </a:r>
            </a:p>
          </p:txBody>
        </p:sp>
        <p:sp>
          <p:nvSpPr>
            <p:cNvPr id="713" name="文本框 90"/>
            <p:cNvSpPr txBox="1"/>
            <p:nvPr/>
          </p:nvSpPr>
          <p:spPr>
            <a:xfrm>
              <a:off x="2952119" y="8120477"/>
              <a:ext cx="2174668" cy="528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800" b="0">
                  <a:solidFill>
                    <a:srgbClr val="5E5E5E"/>
                  </a:solidFill>
                  <a:latin typeface="Apple Braille"/>
                  <a:ea typeface="Apple Braille"/>
                  <a:cs typeface="Apple Braille"/>
                  <a:sym typeface="Apple Braille"/>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内置协议</a:t>
              </a:r>
            </a:p>
          </p:txBody>
        </p:sp>
        <p:sp>
          <p:nvSpPr>
            <p:cNvPr id="714" name="矩形 91"/>
            <p:cNvSpPr/>
            <p:nvPr/>
          </p:nvSpPr>
          <p:spPr>
            <a:xfrm>
              <a:off x="672728" y="2702047"/>
              <a:ext cx="6702298" cy="1727837"/>
            </a:xfrm>
            <a:prstGeom prst="rect">
              <a:avLst/>
            </a:prstGeom>
            <a:solidFill>
              <a:srgbClr val="D6D6D6"/>
            </a:solidFill>
            <a:ln w="12700">
              <a:miter lim="400000"/>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5" name="矩形"/>
            <p:cNvSpPr/>
            <p:nvPr/>
          </p:nvSpPr>
          <p:spPr>
            <a:xfrm>
              <a:off x="845569" y="3317679"/>
              <a:ext cx="1651569"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6" name="MQTT"/>
            <p:cNvSpPr txBox="1"/>
            <p:nvPr/>
          </p:nvSpPr>
          <p:spPr>
            <a:xfrm>
              <a:off x="896051" y="3318480"/>
              <a:ext cx="1550605"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MQTT</a:t>
              </a:r>
            </a:p>
          </p:txBody>
        </p:sp>
        <p:sp>
          <p:nvSpPr>
            <p:cNvPr id="717" name="文本框 93"/>
            <p:cNvSpPr txBox="1"/>
            <p:nvPr/>
          </p:nvSpPr>
          <p:spPr>
            <a:xfrm>
              <a:off x="2638877" y="2685630"/>
              <a:ext cx="2769998" cy="528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800" b="0">
                  <a:solidFill>
                    <a:srgbClr val="5E5E5E"/>
                  </a:solidFill>
                  <a:latin typeface="Apple Braille"/>
                  <a:ea typeface="Apple Braille"/>
                  <a:cs typeface="Apple Braille"/>
                  <a:sym typeface="Apple Braille"/>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插件扩展协议</a:t>
              </a:r>
            </a:p>
          </p:txBody>
        </p:sp>
        <p:sp>
          <p:nvSpPr>
            <p:cNvPr id="718" name="矩形"/>
            <p:cNvSpPr/>
            <p:nvPr/>
          </p:nvSpPr>
          <p:spPr>
            <a:xfrm>
              <a:off x="2919633" y="3317679"/>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 name="WebSocket"/>
            <p:cNvSpPr txBox="1"/>
            <p:nvPr/>
          </p:nvSpPr>
          <p:spPr>
            <a:xfrm>
              <a:off x="2970115" y="3318480"/>
              <a:ext cx="2030712"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WebSocket</a:t>
              </a:r>
            </a:p>
          </p:txBody>
        </p:sp>
        <p:sp>
          <p:nvSpPr>
            <p:cNvPr id="720" name="矩形"/>
            <p:cNvSpPr/>
            <p:nvPr/>
          </p:nvSpPr>
          <p:spPr>
            <a:xfrm>
              <a:off x="845568" y="3870005"/>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1" name="GRPC"/>
            <p:cNvSpPr txBox="1"/>
            <p:nvPr/>
          </p:nvSpPr>
          <p:spPr>
            <a:xfrm>
              <a:off x="896051" y="3870805"/>
              <a:ext cx="1569811"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GRPC</a:t>
              </a:r>
            </a:p>
          </p:txBody>
        </p:sp>
        <p:sp>
          <p:nvSpPr>
            <p:cNvPr id="722" name="矩形"/>
            <p:cNvSpPr/>
            <p:nvPr/>
          </p:nvSpPr>
          <p:spPr>
            <a:xfrm>
              <a:off x="2919632" y="3870005"/>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3" name="FTP"/>
            <p:cNvSpPr txBox="1"/>
            <p:nvPr/>
          </p:nvSpPr>
          <p:spPr>
            <a:xfrm>
              <a:off x="2970115" y="3870805"/>
              <a:ext cx="1569811"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FTP</a:t>
              </a:r>
            </a:p>
          </p:txBody>
        </p:sp>
        <p:sp>
          <p:nvSpPr>
            <p:cNvPr id="724" name="矩形"/>
            <p:cNvSpPr/>
            <p:nvPr/>
          </p:nvSpPr>
          <p:spPr>
            <a:xfrm>
              <a:off x="5473802" y="3317679"/>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530">
                <a:defRPr sz="2400" b="0">
                  <a:solidFill>
                    <a:srgbClr val="FFFFFF"/>
                  </a:solidFill>
                  <a:latin typeface="Apple Braille"/>
                  <a:ea typeface="Apple Braille"/>
                  <a:cs typeface="Apple Braille"/>
                  <a:sym typeface="Apple Braille"/>
                </a:defRPr>
              </a:pPr>
              <a:endParaRPr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5" name="Debug"/>
            <p:cNvSpPr txBox="1"/>
            <p:nvPr/>
          </p:nvSpPr>
          <p:spPr>
            <a:xfrm>
              <a:off x="5524284" y="3318480"/>
              <a:ext cx="1569811"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Debug</a:t>
              </a:r>
            </a:p>
          </p:txBody>
        </p:sp>
        <p:sp>
          <p:nvSpPr>
            <p:cNvPr id="726" name="矩形"/>
            <p:cNvSpPr/>
            <p:nvPr/>
          </p:nvSpPr>
          <p:spPr>
            <a:xfrm>
              <a:off x="5012900" y="3870005"/>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530">
                <a:defRPr b="0">
                  <a:latin typeface="+mn-lt"/>
                  <a:ea typeface="+mn-ea"/>
                  <a:cs typeface="+mn-cs"/>
                  <a:sym typeface="Helvetica Neue Medium"/>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7" name="自定义扩展"/>
            <p:cNvSpPr txBox="1"/>
            <p:nvPr/>
          </p:nvSpPr>
          <p:spPr>
            <a:xfrm>
              <a:off x="5063383" y="3870805"/>
              <a:ext cx="2030712" cy="458073"/>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821530">
                <a:defRPr sz="2400" b="0">
                  <a:solidFill>
                    <a:srgbClr val="FFFFFF"/>
                  </a:solidFill>
                  <a:latin typeface="Trebuchet MS"/>
                  <a:ea typeface="Trebuchet MS"/>
                  <a:cs typeface="Trebuchet MS"/>
                  <a:sym typeface="Trebuchet MS"/>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自定义扩展</a:t>
              </a:r>
            </a:p>
          </p:txBody>
        </p:sp>
        <p:pic>
          <p:nvPicPr>
            <p:cNvPr id="728" name="图片 99" descr="图片 99"/>
            <p:cNvPicPr>
              <a:picLocks noChangeAspect="1"/>
            </p:cNvPicPr>
            <p:nvPr/>
          </p:nvPicPr>
          <p:blipFill>
            <a:blip r:embed="rId2"/>
            <a:stretch>
              <a:fillRect/>
            </a:stretch>
          </p:blipFill>
          <p:spPr>
            <a:xfrm>
              <a:off x="721912" y="5075113"/>
              <a:ext cx="6635082" cy="2639140"/>
            </a:xfrm>
            <a:prstGeom prst="rect">
              <a:avLst/>
            </a:prstGeom>
            <a:ln>
              <a:solidFill>
                <a:srgbClr val="363535"/>
              </a:solidFill>
            </a:ln>
          </p:spPr>
        </p:pic>
        <p:sp>
          <p:nvSpPr>
            <p:cNvPr id="729" name="箭头: 上 100"/>
            <p:cNvSpPr/>
            <p:nvPr/>
          </p:nvSpPr>
          <p:spPr>
            <a:xfrm>
              <a:off x="3416653" y="4532171"/>
              <a:ext cx="768173" cy="4432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a:solidFill>
                <a:srgbClr val="363535"/>
              </a:solidFill>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0" name="文本框 101"/>
            <p:cNvSpPr txBox="1"/>
            <p:nvPr/>
          </p:nvSpPr>
          <p:spPr>
            <a:xfrm>
              <a:off x="4326566" y="4532171"/>
              <a:ext cx="1752173" cy="458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400" b="0">
                  <a:latin typeface="Apple Braille"/>
                  <a:ea typeface="Apple Braille"/>
                  <a:cs typeface="Apple Braille"/>
                  <a:sym typeface="Apple Braille"/>
                </a:defRPr>
              </a:lvl1pPr>
            </a:lstStyle>
            <a:p>
              <a:r>
                <a:rPr sz="2000">
                  <a:latin typeface="微软雅黑" panose="020B0503020204020204" pitchFamily="34" charset="-122"/>
                  <a:ea typeface="微软雅黑" panose="020B0503020204020204" pitchFamily="34" charset="-122"/>
                  <a:sym typeface="微软雅黑" panose="020B0503020204020204" pitchFamily="34" charset="-122"/>
                </a:rPr>
                <a:t>按需扩展</a:t>
              </a:r>
            </a:p>
          </p:txBody>
        </p:sp>
        <p:sp>
          <p:nvSpPr>
            <p:cNvPr id="731" name="矩形 102"/>
            <p:cNvSpPr/>
            <p:nvPr/>
          </p:nvSpPr>
          <p:spPr>
            <a:xfrm>
              <a:off x="9594849" y="3547691"/>
              <a:ext cx="4309972" cy="962307"/>
            </a:xfrm>
            <a:prstGeom prst="rect">
              <a:avLst/>
            </a:prstGeom>
            <a:solidFill>
              <a:srgbClr val="783887"/>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2" name="文本框 103"/>
            <p:cNvSpPr txBox="1"/>
            <p:nvPr/>
          </p:nvSpPr>
          <p:spPr>
            <a:xfrm>
              <a:off x="9824775" y="3629131"/>
              <a:ext cx="3775139" cy="799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defTabSz="821689">
                <a:defRPr sz="4000">
                  <a:solidFill>
                    <a:srgbClr val="FFFFFF"/>
                  </a:solidFill>
                </a:defRPr>
              </a:pPr>
              <a:r>
                <a:rPr sz="3600" b="0">
                  <a:latin typeface="微软雅黑" panose="020B0503020204020204" pitchFamily="34" charset="-122"/>
                  <a:ea typeface="微软雅黑" panose="020B0503020204020204" pitchFamily="34" charset="-122"/>
                  <a:cs typeface="Trebuchet MS"/>
                  <a:sym typeface="微软雅黑" panose="020B0503020204020204" pitchFamily="34" charset="-122"/>
                </a:rPr>
                <a:t>自动化</a:t>
              </a:r>
              <a:r>
                <a:rPr sz="3600" b="0">
                  <a:latin typeface="微软雅黑" panose="020B0503020204020204" pitchFamily="34" charset="-122"/>
                  <a:ea typeface="微软雅黑" panose="020B0503020204020204" pitchFamily="34" charset="-122"/>
                  <a:cs typeface="Apple Braille"/>
                  <a:sym typeface="微软雅黑" panose="020B0503020204020204" pitchFamily="34" charset="-122"/>
                </a:rPr>
                <a:t>场景编排</a:t>
              </a:r>
            </a:p>
          </p:txBody>
        </p:sp>
        <p:sp>
          <p:nvSpPr>
            <p:cNvPr id="733" name="矩形 104"/>
            <p:cNvSpPr/>
            <p:nvPr/>
          </p:nvSpPr>
          <p:spPr>
            <a:xfrm>
              <a:off x="9594849" y="4639360"/>
              <a:ext cx="4309972" cy="1885317"/>
            </a:xfrm>
            <a:prstGeom prst="rect">
              <a:avLst/>
            </a:prstGeom>
            <a:solidFill>
              <a:srgbClr val="D6D5D5"/>
            </a:solidFill>
            <a:ln w="12700">
              <a:miter lim="400000"/>
            </a:ln>
          </p:spPr>
          <p:txBody>
            <a:bodyPr lIns="71436" tIns="71436" rIns="71436" bIns="71436" anchor="ct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4" name="文本框 105"/>
            <p:cNvSpPr txBox="1"/>
            <p:nvPr/>
          </p:nvSpPr>
          <p:spPr>
            <a:xfrm>
              <a:off x="10366764" y="4695198"/>
              <a:ext cx="2803827" cy="1773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marL="171449" indent="-171449" defTabSz="821530">
                <a:lnSpc>
                  <a:spcPct val="13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场景管理与环境配置</a:t>
              </a:r>
            </a:p>
            <a:p>
              <a:pPr marL="171449" indent="-171449" defTabSz="821530">
                <a:lnSpc>
                  <a:spcPct val="13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测试步骤拖拽式编排</a:t>
              </a:r>
            </a:p>
            <a:p>
              <a:pPr marL="171449" indent="-171449" defTabSz="821530">
                <a:lnSpc>
                  <a:spcPct val="13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丰富的测试组件</a:t>
              </a:r>
            </a:p>
            <a:p>
              <a:pPr marL="171449" indent="-171449" defTabSz="821530">
                <a:lnSpc>
                  <a:spcPct val="13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场景嵌套与拼接</a:t>
              </a:r>
            </a:p>
          </p:txBody>
        </p:sp>
        <p:sp>
          <p:nvSpPr>
            <p:cNvPr id="735" name="矩形 106"/>
            <p:cNvSpPr/>
            <p:nvPr/>
          </p:nvSpPr>
          <p:spPr>
            <a:xfrm>
              <a:off x="595912" y="2587131"/>
              <a:ext cx="6894339" cy="5228140"/>
            </a:xfrm>
            <a:prstGeom prst="rect">
              <a:avLst/>
            </a:prstGeom>
            <a:ln w="19050">
              <a:solidFill>
                <a:srgbClr val="363535"/>
              </a:solidFill>
              <a:prstDash val="sysDot"/>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6" name="箭头: 右 107"/>
            <p:cNvSpPr/>
            <p:nvPr/>
          </p:nvSpPr>
          <p:spPr>
            <a:xfrm>
              <a:off x="14254058" y="4540638"/>
              <a:ext cx="2269337" cy="96614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530">
                <a:defRPr sz="6400" b="0">
                  <a:solidFill>
                    <a:srgbClr val="5E5E5E"/>
                  </a:solidFill>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7" name="箭头: 上 108"/>
            <p:cNvSpPr/>
            <p:nvPr/>
          </p:nvSpPr>
          <p:spPr>
            <a:xfrm>
              <a:off x="11361256" y="6828430"/>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530">
                <a:defRPr sz="6400" b="0">
                  <a:solidFill>
                    <a:srgbClr val="5E5E5E"/>
                  </a:solidFill>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8" name="矩形 109"/>
            <p:cNvSpPr/>
            <p:nvPr/>
          </p:nvSpPr>
          <p:spPr>
            <a:xfrm>
              <a:off x="9460382" y="3380883"/>
              <a:ext cx="4513010" cy="3299798"/>
            </a:xfrm>
            <a:prstGeom prst="rect">
              <a:avLst/>
            </a:prstGeom>
            <a:ln w="19050">
              <a:solidFill>
                <a:srgbClr val="363535"/>
              </a:solidFill>
              <a:prstDash val="sysDot"/>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69" name="组合 110"/>
            <p:cNvGrpSpPr/>
            <p:nvPr/>
          </p:nvGrpSpPr>
          <p:grpSpPr>
            <a:xfrm>
              <a:off x="17167908" y="2567622"/>
              <a:ext cx="6510254" cy="5119375"/>
              <a:chOff x="0" y="0"/>
              <a:chExt cx="6510253" cy="5119373"/>
            </a:xfrm>
          </p:grpSpPr>
          <p:grpSp>
            <p:nvGrpSpPr>
              <p:cNvPr id="752" name="组合 111"/>
              <p:cNvGrpSpPr/>
              <p:nvPr/>
            </p:nvGrpSpPr>
            <p:grpSpPr>
              <a:xfrm>
                <a:off x="8298" y="2616813"/>
                <a:ext cx="6493657" cy="2502561"/>
                <a:chOff x="0" y="0"/>
                <a:chExt cx="6493655" cy="2502560"/>
              </a:xfrm>
            </p:grpSpPr>
            <p:sp>
              <p:nvSpPr>
                <p:cNvPr id="739" name="矩形: 圆角 120"/>
                <p:cNvSpPr/>
                <p:nvPr/>
              </p:nvSpPr>
              <p:spPr>
                <a:xfrm>
                  <a:off x="0" y="0"/>
                  <a:ext cx="6493656" cy="2502561"/>
                </a:xfrm>
                <a:prstGeom prst="roundRect">
                  <a:avLst>
                    <a:gd name="adj" fmla="val 16667"/>
                  </a:avLst>
                </a:prstGeom>
                <a:solidFill>
                  <a:schemeClr val="accent4">
                    <a:hueOff val="-461056"/>
                    <a:satOff val="4338"/>
                    <a:lumOff val="-10225"/>
                    <a:alpha val="69415"/>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42" name="矩形 121"/>
                <p:cNvGrpSpPr/>
                <p:nvPr/>
              </p:nvGrpSpPr>
              <p:grpSpPr>
                <a:xfrm>
                  <a:off x="367623" y="806684"/>
                  <a:ext cx="2812504" cy="654806"/>
                  <a:chOff x="0" y="0"/>
                  <a:chExt cx="2812502" cy="654805"/>
                </a:xfrm>
              </p:grpSpPr>
              <p:sp>
                <p:nvSpPr>
                  <p:cNvPr id="740"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1" name="JMeter-Pod-1"/>
                  <p:cNvSpPr txBox="1"/>
                  <p:nvPr/>
                </p:nvSpPr>
                <p:spPr>
                  <a:xfrm>
                    <a:off x="43906" y="137140"/>
                    <a:ext cx="2724691" cy="380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JMeter-Pod-1</a:t>
                    </a:r>
                  </a:p>
                </p:txBody>
              </p:sp>
            </p:grpSp>
            <p:grpSp>
              <p:nvGrpSpPr>
                <p:cNvPr id="745" name="矩形 122"/>
                <p:cNvGrpSpPr/>
                <p:nvPr/>
              </p:nvGrpSpPr>
              <p:grpSpPr>
                <a:xfrm>
                  <a:off x="3330742" y="806684"/>
                  <a:ext cx="2812503" cy="654806"/>
                  <a:chOff x="0" y="0"/>
                  <a:chExt cx="2812502" cy="654805"/>
                </a:xfrm>
              </p:grpSpPr>
              <p:sp>
                <p:nvSpPr>
                  <p:cNvPr id="743"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4" name="JMeter-Pod-2"/>
                  <p:cNvSpPr txBox="1"/>
                  <p:nvPr/>
                </p:nvSpPr>
                <p:spPr>
                  <a:xfrm>
                    <a:off x="43906" y="137140"/>
                    <a:ext cx="2724691" cy="380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JMeter-Pod-2</a:t>
                    </a:r>
                  </a:p>
                </p:txBody>
              </p:sp>
            </p:grpSp>
            <p:grpSp>
              <p:nvGrpSpPr>
                <p:cNvPr id="748" name="矩形 123"/>
                <p:cNvGrpSpPr/>
                <p:nvPr/>
              </p:nvGrpSpPr>
              <p:grpSpPr>
                <a:xfrm>
                  <a:off x="3330742" y="1599178"/>
                  <a:ext cx="2812503" cy="654807"/>
                  <a:chOff x="0" y="0"/>
                  <a:chExt cx="2812502" cy="654805"/>
                </a:xfrm>
              </p:grpSpPr>
              <p:sp>
                <p:nvSpPr>
                  <p:cNvPr id="746"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7" name="JMeter-Pod-N"/>
                  <p:cNvSpPr txBox="1"/>
                  <p:nvPr/>
                </p:nvSpPr>
                <p:spPr>
                  <a:xfrm>
                    <a:off x="43906" y="137140"/>
                    <a:ext cx="2724691" cy="380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JMeter-Pod-N</a:t>
                    </a:r>
                  </a:p>
                </p:txBody>
              </p:sp>
            </p:grpSp>
            <p:grpSp>
              <p:nvGrpSpPr>
                <p:cNvPr id="751" name="矩形 124"/>
                <p:cNvGrpSpPr/>
                <p:nvPr/>
              </p:nvGrpSpPr>
              <p:grpSpPr>
                <a:xfrm>
                  <a:off x="378074" y="1615995"/>
                  <a:ext cx="2812504" cy="654807"/>
                  <a:chOff x="0" y="0"/>
                  <a:chExt cx="2812502" cy="654805"/>
                </a:xfrm>
              </p:grpSpPr>
              <p:sp>
                <p:nvSpPr>
                  <p:cNvPr id="749"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0" name="JMeter-Pod-3"/>
                  <p:cNvSpPr txBox="1"/>
                  <p:nvPr/>
                </p:nvSpPr>
                <p:spPr>
                  <a:xfrm>
                    <a:off x="43906" y="137140"/>
                    <a:ext cx="2724691" cy="380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JMeter-Pod-3</a:t>
                    </a:r>
                  </a:p>
                </p:txBody>
              </p:sp>
            </p:grpSp>
          </p:grpSp>
          <p:grpSp>
            <p:nvGrpSpPr>
              <p:cNvPr id="766" name="组合 112"/>
              <p:cNvGrpSpPr/>
              <p:nvPr/>
            </p:nvGrpSpPr>
            <p:grpSpPr>
              <a:xfrm>
                <a:off x="0" y="-1"/>
                <a:ext cx="6510254" cy="2423208"/>
                <a:chOff x="0" y="0"/>
                <a:chExt cx="6510253" cy="2423206"/>
              </a:xfrm>
            </p:grpSpPr>
            <p:sp>
              <p:nvSpPr>
                <p:cNvPr id="753" name="矩形: 圆角 115"/>
                <p:cNvSpPr/>
                <p:nvPr/>
              </p:nvSpPr>
              <p:spPr>
                <a:xfrm>
                  <a:off x="0" y="0"/>
                  <a:ext cx="6510254" cy="2423207"/>
                </a:xfrm>
                <a:prstGeom prst="roundRect">
                  <a:avLst>
                    <a:gd name="adj" fmla="val 16667"/>
                  </a:avLst>
                </a:prstGeom>
                <a:solidFill>
                  <a:schemeClr val="accent4">
                    <a:hueOff val="-461056"/>
                    <a:satOff val="4338"/>
                    <a:lumOff val="-10225"/>
                    <a:alpha val="69000"/>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56" name="矩形 116"/>
                <p:cNvGrpSpPr/>
                <p:nvPr/>
              </p:nvGrpSpPr>
              <p:grpSpPr>
                <a:xfrm>
                  <a:off x="367623" y="688149"/>
                  <a:ext cx="2812504" cy="734219"/>
                  <a:chOff x="0" y="-6098"/>
                  <a:chExt cx="2812502" cy="734218"/>
                </a:xfrm>
              </p:grpSpPr>
              <p:sp>
                <p:nvSpPr>
                  <p:cNvPr id="754"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5" name="主机-1…"/>
                  <p:cNvSpPr txBox="1"/>
                  <p:nvPr/>
                </p:nvSpPr>
                <p:spPr>
                  <a:xfrm>
                    <a:off x="43906" y="-6099"/>
                    <a:ext cx="2724691" cy="734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主机-1</a:t>
                    </a:r>
                    <a:endParaRPr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Node-Controller</a:t>
                    </a:r>
                  </a:p>
                </p:txBody>
              </p:sp>
            </p:grpSp>
            <p:grpSp>
              <p:nvGrpSpPr>
                <p:cNvPr id="759" name="矩形 117"/>
                <p:cNvGrpSpPr/>
                <p:nvPr/>
              </p:nvGrpSpPr>
              <p:grpSpPr>
                <a:xfrm>
                  <a:off x="3330126" y="688149"/>
                  <a:ext cx="2812504" cy="734219"/>
                  <a:chOff x="0" y="-6098"/>
                  <a:chExt cx="2812502" cy="734218"/>
                </a:xfrm>
              </p:grpSpPr>
              <p:sp>
                <p:nvSpPr>
                  <p:cNvPr id="757"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8" name="主机-2…"/>
                  <p:cNvSpPr txBox="1"/>
                  <p:nvPr/>
                </p:nvSpPr>
                <p:spPr>
                  <a:xfrm>
                    <a:off x="43906" y="-6099"/>
                    <a:ext cx="2724691" cy="734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主机-2</a:t>
                    </a:r>
                    <a:endParaRPr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Node-Controller</a:t>
                    </a:r>
                  </a:p>
                </p:txBody>
              </p:sp>
            </p:grpSp>
            <p:grpSp>
              <p:nvGrpSpPr>
                <p:cNvPr id="762" name="矩形 118"/>
                <p:cNvGrpSpPr/>
                <p:nvPr/>
              </p:nvGrpSpPr>
              <p:grpSpPr>
                <a:xfrm>
                  <a:off x="367623" y="1480644"/>
                  <a:ext cx="2812504" cy="734219"/>
                  <a:chOff x="0" y="-6098"/>
                  <a:chExt cx="2812502" cy="734218"/>
                </a:xfrm>
              </p:grpSpPr>
              <p:sp>
                <p:nvSpPr>
                  <p:cNvPr id="760"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1" name="主机-3…"/>
                  <p:cNvSpPr txBox="1"/>
                  <p:nvPr/>
                </p:nvSpPr>
                <p:spPr>
                  <a:xfrm>
                    <a:off x="43906" y="-6099"/>
                    <a:ext cx="2724691" cy="734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主机-3</a:t>
                    </a:r>
                    <a:endParaRPr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Node-Controller</a:t>
                    </a:r>
                  </a:p>
                </p:txBody>
              </p:sp>
            </p:grpSp>
            <p:grpSp>
              <p:nvGrpSpPr>
                <p:cNvPr id="765" name="矩形 119"/>
                <p:cNvGrpSpPr/>
                <p:nvPr/>
              </p:nvGrpSpPr>
              <p:grpSpPr>
                <a:xfrm>
                  <a:off x="3330126" y="1480644"/>
                  <a:ext cx="2812504" cy="734219"/>
                  <a:chOff x="0" y="-6098"/>
                  <a:chExt cx="2812502" cy="734218"/>
                </a:xfrm>
              </p:grpSpPr>
              <p:sp>
                <p:nvSpPr>
                  <p:cNvPr id="763"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530">
                      <a:defRPr sz="2000" b="0">
                        <a:latin typeface="Apple Braille"/>
                        <a:ea typeface="Apple Braille"/>
                        <a:cs typeface="Apple Braille"/>
                        <a:sym typeface="Apple Braille"/>
                      </a:defRPr>
                    </a:pPr>
                    <a:endParaRPr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4" name="主机-N…"/>
                  <p:cNvSpPr txBox="1"/>
                  <p:nvPr/>
                </p:nvSpPr>
                <p:spPr>
                  <a:xfrm>
                    <a:off x="43906" y="-6099"/>
                    <a:ext cx="2724691" cy="734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主机-N</a:t>
                    </a:r>
                    <a:endParaRPr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defTabSz="821530">
                      <a:defRPr sz="2000" b="0">
                        <a:solidFill>
                          <a:srgbClr val="5E5E5E"/>
                        </a:solidFill>
                      </a:defRPr>
                    </a:pPr>
                    <a:r>
                      <a:rPr sz="1800">
                        <a:latin typeface="微软雅黑" panose="020B0503020204020204" pitchFamily="34" charset="-122"/>
                        <a:ea typeface="微软雅黑" panose="020B0503020204020204" pitchFamily="34" charset="-122"/>
                        <a:sym typeface="微软雅黑" panose="020B0503020204020204" pitchFamily="34" charset="-122"/>
                      </a:rPr>
                      <a:t>Node-Controller</a:t>
                    </a:r>
                  </a:p>
                </p:txBody>
              </p:sp>
            </p:grpSp>
          </p:grpSp>
          <p:sp>
            <p:nvSpPr>
              <p:cNvPr id="767" name="文本框 113"/>
              <p:cNvSpPr txBox="1"/>
              <p:nvPr/>
            </p:nvSpPr>
            <p:spPr>
              <a:xfrm>
                <a:off x="1933931" y="84867"/>
                <a:ext cx="2642390" cy="575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821530">
                  <a:defRPr sz="2800" b="0">
                    <a:solidFill>
                      <a:srgbClr val="FFFFFF"/>
                    </a:solidFill>
                    <a:latin typeface="Apple Braille"/>
                    <a:ea typeface="Apple Braille"/>
                    <a:cs typeface="Apple Braille"/>
                    <a:sym typeface="Apple Braille"/>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虚拟机集群</a:t>
                </a:r>
              </a:p>
            </p:txBody>
          </p:sp>
          <p:sp>
            <p:nvSpPr>
              <p:cNvPr id="768" name="文本框 114"/>
              <p:cNvSpPr txBox="1"/>
              <p:nvPr/>
            </p:nvSpPr>
            <p:spPr>
              <a:xfrm>
                <a:off x="1688287" y="2752458"/>
                <a:ext cx="3133679" cy="575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821530">
                  <a:defRPr sz="2800" b="0">
                    <a:solidFill>
                      <a:srgbClr val="FFFFFF"/>
                    </a:solidFill>
                    <a:latin typeface="Apple Braille"/>
                    <a:ea typeface="Apple Braille"/>
                    <a:cs typeface="Apple Braille"/>
                    <a:sym typeface="Apple Braille"/>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Kubernetes 集群</a:t>
                </a:r>
              </a:p>
            </p:txBody>
          </p:sp>
        </p:grpSp>
        <p:sp>
          <p:nvSpPr>
            <p:cNvPr id="770" name="文本框 125"/>
            <p:cNvSpPr txBox="1"/>
            <p:nvPr/>
          </p:nvSpPr>
          <p:spPr>
            <a:xfrm>
              <a:off x="14081759" y="4028844"/>
              <a:ext cx="3020900" cy="422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接口自动化任务下发执行</a:t>
              </a:r>
            </a:p>
          </p:txBody>
        </p:sp>
        <p:sp>
          <p:nvSpPr>
            <p:cNvPr id="771" name="文本框 126"/>
            <p:cNvSpPr txBox="1"/>
            <p:nvPr/>
          </p:nvSpPr>
          <p:spPr>
            <a:xfrm>
              <a:off x="14058202" y="5663257"/>
              <a:ext cx="3099025" cy="739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2000" b="0">
                  <a:solidFill>
                    <a:srgbClr val="5E5E5E"/>
                  </a:solidFill>
                  <a:latin typeface="Apple Braille"/>
                  <a:ea typeface="Apple Braille"/>
                  <a:cs typeface="Apple Braille"/>
                  <a:sym typeface="Apple Braille"/>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接口自动化转性能测试任务下发执行</a:t>
              </a:r>
            </a:p>
          </p:txBody>
        </p:sp>
        <p:sp>
          <p:nvSpPr>
            <p:cNvPr id="772" name="箭头: 右 127"/>
            <p:cNvSpPr/>
            <p:nvPr/>
          </p:nvSpPr>
          <p:spPr>
            <a:xfrm>
              <a:off x="7765770" y="4655173"/>
              <a:ext cx="1425066" cy="73707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530">
                <a:defRPr sz="6400" b="0">
                  <a:solidFill>
                    <a:srgbClr val="5E5E5E"/>
                  </a:solidFill>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3" name="文本框 128"/>
            <p:cNvSpPr txBox="1"/>
            <p:nvPr/>
          </p:nvSpPr>
          <p:spPr>
            <a:xfrm>
              <a:off x="18356042" y="8930764"/>
              <a:ext cx="4532059" cy="2219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821530">
                <a:defRPr sz="4400" b="0">
                  <a:solidFill>
                    <a:srgbClr val="5E5E5E"/>
                  </a:solidFill>
                  <a:latin typeface="Trebuchet MS"/>
                  <a:ea typeface="Trebuchet MS"/>
                  <a:cs typeface="Trebuchet MS"/>
                  <a:sym typeface="Trebuchet MS"/>
                </a:defRPr>
              </a:lvl1pPr>
            </a:lstStyle>
            <a:p>
              <a:r>
                <a:rPr sz="4000">
                  <a:latin typeface="微软雅黑" panose="020B0503020204020204" pitchFamily="34" charset="-122"/>
                  <a:ea typeface="微软雅黑" panose="020B0503020204020204" pitchFamily="34" charset="-122"/>
                  <a:sym typeface="微软雅黑" panose="020B0503020204020204" pitchFamily="34" charset="-122"/>
                </a:rPr>
                <a:t>调度机可以动态扩容，适配团队大规模使用</a:t>
              </a:r>
            </a:p>
          </p:txBody>
        </p:sp>
        <p:sp>
          <p:nvSpPr>
            <p:cNvPr id="774" name="矩形 129"/>
            <p:cNvSpPr/>
            <p:nvPr/>
          </p:nvSpPr>
          <p:spPr>
            <a:xfrm>
              <a:off x="580002" y="7996946"/>
              <a:ext cx="16746140" cy="4377504"/>
            </a:xfrm>
            <a:prstGeom prst="rect">
              <a:avLst/>
            </a:prstGeom>
            <a:ln w="19050">
              <a:solidFill>
                <a:srgbClr val="363535"/>
              </a:solidFill>
              <a:prstDash val="sysDot"/>
              <a:tailEnd type="triangle"/>
            </a:ln>
          </p:spPr>
          <p:txBody>
            <a:bodyPr lIns="71436" tIns="71436" rIns="71436" bIns="71436" anchor="ctr"/>
            <a:lstStyle/>
            <a:p>
              <a:pPr defTabSz="821530">
                <a:defRPr sz="6400" b="0">
                  <a:latin typeface="+mn-lt"/>
                  <a:ea typeface="+mn-ea"/>
                  <a:cs typeface="+mn-cs"/>
                  <a:sym typeface="Helvetica Neue Medium"/>
                </a:defRPr>
              </a:pPr>
              <a:endParaRPr sz="60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77" name="组合 130"/>
            <p:cNvGrpSpPr/>
            <p:nvPr/>
          </p:nvGrpSpPr>
          <p:grpSpPr>
            <a:xfrm>
              <a:off x="14024376" y="9417341"/>
              <a:ext cx="3143535" cy="588008"/>
              <a:chOff x="0" y="31434"/>
              <a:chExt cx="3143534" cy="588007"/>
            </a:xfrm>
          </p:grpSpPr>
          <p:sp>
            <p:nvSpPr>
              <p:cNvPr id="775" name="矩形 131"/>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a:solidFill>
                      <a:srgbClr val="FFFFFF"/>
                    </a:solidFill>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6" name="文本框 132"/>
              <p:cNvSpPr/>
              <p:nvPr/>
            </p:nvSpPr>
            <p:spPr>
              <a:xfrm>
                <a:off x="134443" y="31434"/>
                <a:ext cx="2874643" cy="5880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defTabSz="821689">
                  <a:defRPr sz="2800" b="0">
                    <a:solidFill>
                      <a:srgbClr val="FFFFFF"/>
                    </a:solidFill>
                    <a:latin typeface="Trebuchet MS"/>
                    <a:ea typeface="Trebuchet MS"/>
                    <a:cs typeface="Trebuchet MS"/>
                    <a:sym typeface="Trebuchet MS"/>
                  </a:defRPr>
                </a:lvl1pPr>
              </a:lstStyle>
              <a:p>
                <a:r>
                  <a:rPr sz="2400">
                    <a:latin typeface="微软雅黑" panose="020B0503020204020204" pitchFamily="34" charset="-122"/>
                    <a:ea typeface="微软雅黑" panose="020B0503020204020204" pitchFamily="34" charset="-122"/>
                    <a:sym typeface="微软雅黑" panose="020B0503020204020204" pitchFamily="34" charset="-122"/>
                  </a:rPr>
                  <a:t>函数代码库</a:t>
                </a:r>
              </a:p>
            </p:txBody>
          </p:sp>
        </p:grpSp>
        <p:sp>
          <p:nvSpPr>
            <p:cNvPr id="778" name="文本框 135"/>
            <p:cNvSpPr txBox="1"/>
            <p:nvPr/>
          </p:nvSpPr>
          <p:spPr>
            <a:xfrm>
              <a:off x="14374521" y="9877322"/>
              <a:ext cx="2443243" cy="2415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p>
              <a:pPr marL="342899" indent="-342899" algn="l" defTabSz="821530">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兼容 JMeter 函数</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内置 MockJS 函数</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 自定义脚本</a:t>
              </a:r>
            </a:p>
            <a:p>
              <a:pPr marL="342899" indent="-342899" algn="l" defTabSz="821689">
                <a:lnSpc>
                  <a:spcPct val="120000"/>
                </a:lnSpc>
                <a:buSzPct val="100000"/>
                <a:buChar char="●"/>
                <a:defRPr sz="19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 内置代码库管理</a:t>
              </a:r>
            </a:p>
          </p:txBody>
        </p:sp>
        <p:sp>
          <p:nvSpPr>
            <p:cNvPr id="781" name="矩形 138"/>
            <p:cNvSpPr/>
            <p:nvPr/>
          </p:nvSpPr>
          <p:spPr>
            <a:xfrm>
              <a:off x="736315" y="10029702"/>
              <a:ext cx="3143533" cy="2202135"/>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p>
              <a:pPr marL="342900" indent="-342900" algn="l" defTabSz="821689">
                <a:lnSpc>
                  <a:spcPct val="12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接口集管理</a:t>
              </a:r>
            </a:p>
            <a:p>
              <a:pPr marL="342900" indent="-342900" algn="l" defTabSz="821689">
                <a:lnSpc>
                  <a:spcPct val="12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PostMan 导入</a:t>
              </a:r>
            </a:p>
            <a:p>
              <a:pPr marL="342900" indent="-342900" algn="l" defTabSz="821689">
                <a:lnSpc>
                  <a:spcPct val="12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Swagger 导入</a:t>
              </a:r>
            </a:p>
            <a:p>
              <a:pPr marL="342900" indent="-342900" algn="l" defTabSz="821689">
                <a:lnSpc>
                  <a:spcPct val="120000"/>
                </a:lnSpc>
                <a:buSzPct val="100000"/>
                <a:buChar char="●"/>
                <a:defRPr sz="2000" b="0">
                  <a:solidFill>
                    <a:srgbClr val="5E5E5E"/>
                  </a:solidFill>
                  <a:latin typeface="Trebuchet MS"/>
                  <a:ea typeface="Trebuchet MS"/>
                  <a:cs typeface="Trebuchet MS"/>
                  <a:sym typeface="Trebuchet MS"/>
                </a:defRPr>
              </a:pPr>
              <a:r>
                <a:rPr sz="1800">
                  <a:latin typeface="微软雅黑" panose="020B0503020204020204" pitchFamily="34" charset="-122"/>
                  <a:ea typeface="微软雅黑" panose="020B0503020204020204" pitchFamily="34" charset="-122"/>
                  <a:sym typeface="微软雅黑" panose="020B0503020204020204" pitchFamily="34" charset="-122"/>
                </a:rPr>
                <a:t>快捷调试</a:t>
              </a:r>
            </a:p>
          </p:txBody>
        </p:sp>
        <p:sp>
          <p:nvSpPr>
            <p:cNvPr id="782" name="文本框 59"/>
            <p:cNvSpPr txBox="1"/>
            <p:nvPr/>
          </p:nvSpPr>
          <p:spPr>
            <a:xfrm>
              <a:off x="3309529" y="12129848"/>
              <a:ext cx="1351884" cy="482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ctr">
              <a:spAutoFit/>
            </a:bodyPr>
            <a:lstStyle>
              <a:lvl1pPr defTabSz="821689">
                <a:defRPr sz="2000">
                  <a:solidFill>
                    <a:srgbClr val="5E5E5E"/>
                  </a:solidFill>
                </a:defRPr>
              </a:lvl1pPr>
            </a:lstStyle>
            <a:p>
              <a:r>
                <a:rPr sz="1800">
                  <a:latin typeface="微软雅黑" panose="020B0503020204020204" pitchFamily="34" charset="-122"/>
                  <a:ea typeface="微软雅黑" panose="020B0503020204020204" pitchFamily="34" charset="-122"/>
                  <a:sym typeface="微软雅黑" panose="020B0503020204020204" pitchFamily="34" charset="-122"/>
                </a:rPr>
                <a:t>1:N</a:t>
              </a:r>
            </a:p>
          </p:txBody>
        </p:sp>
        <p:sp>
          <p:nvSpPr>
            <p:cNvPr id="783" name="线条"/>
            <p:cNvSpPr/>
            <p:nvPr/>
          </p:nvSpPr>
          <p:spPr>
            <a:xfrm>
              <a:off x="2003798" y="12186036"/>
              <a:ext cx="3862121" cy="487577"/>
            </a:xfrm>
            <a:custGeom>
              <a:avLst/>
              <a:gdLst/>
              <a:ahLst/>
              <a:cxnLst>
                <a:cxn ang="0">
                  <a:pos x="wd2" y="hd2"/>
                </a:cxn>
                <a:cxn ang="5400000">
                  <a:pos x="wd2" y="hd2"/>
                </a:cxn>
                <a:cxn ang="10800000">
                  <a:pos x="wd2" y="hd2"/>
                </a:cxn>
                <a:cxn ang="16200000">
                  <a:pos x="wd2" y="hd2"/>
                </a:cxn>
              </a:cxnLst>
              <a:rect l="0" t="0" r="r" b="b"/>
              <a:pathLst>
                <a:path w="21600" h="21536" extrusionOk="0">
                  <a:moveTo>
                    <a:pt x="0" y="0"/>
                  </a:moveTo>
                  <a:cubicBezTo>
                    <a:pt x="3371" y="14125"/>
                    <a:pt x="7038" y="21471"/>
                    <a:pt x="10751" y="21535"/>
                  </a:cubicBezTo>
                  <a:cubicBezTo>
                    <a:pt x="14497" y="21600"/>
                    <a:pt x="18199" y="14251"/>
                    <a:pt x="21600" y="0"/>
                  </a:cubicBezTo>
                </a:path>
              </a:pathLst>
            </a:custGeom>
            <a:ln w="25400">
              <a:solidFill>
                <a:srgbClr val="783887"/>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sz="280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线条 线条" descr="线条 线条"/>
          <p:cNvPicPr>
            <a:picLocks/>
          </p:cNvPicPr>
          <p:nvPr/>
        </p:nvPicPr>
        <p:blipFill>
          <a:blip r:embed="rId2"/>
          <a:stretch>
            <a:fillRect/>
          </a:stretch>
        </p:blipFill>
        <p:spPr>
          <a:xfrm rot="21564538">
            <a:off x="-606461" y="6769544"/>
            <a:ext cx="24988764" cy="457905"/>
          </a:xfrm>
          <a:prstGeom prst="rect">
            <a:avLst/>
          </a:prstGeom>
        </p:spPr>
      </p:pic>
      <p:sp>
        <p:nvSpPr>
          <p:cNvPr id="167" name="MeterSphere 接口测试模块的典型工作流"/>
          <p:cNvSpPr txBox="1"/>
          <p:nvPr/>
        </p:nvSpPr>
        <p:spPr>
          <a:xfrm>
            <a:off x="4642683" y="890955"/>
            <a:ext cx="15640820"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接口测试模块的典型工作流</a:t>
            </a:r>
          </a:p>
        </p:txBody>
      </p:sp>
      <p:sp>
        <p:nvSpPr>
          <p:cNvPr id="168" name="选择项目"/>
          <p:cNvSpPr/>
          <p:nvPr/>
        </p:nvSpPr>
        <p:spPr>
          <a:xfrm>
            <a:off x="379752"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选择项目</a:t>
            </a:r>
          </a:p>
        </p:txBody>
      </p:sp>
      <p:sp>
        <p:nvSpPr>
          <p:cNvPr id="169" name="创建或者…"/>
          <p:cNvSpPr/>
          <p:nvPr/>
        </p:nvSpPr>
        <p:spPr>
          <a:xfrm>
            <a:off x="3694298"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创建或者</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导入接口</a:t>
            </a:r>
          </a:p>
        </p:txBody>
      </p:sp>
      <p:sp>
        <p:nvSpPr>
          <p:cNvPr id="170" name="编辑调试…"/>
          <p:cNvSpPr/>
          <p:nvPr/>
        </p:nvSpPr>
        <p:spPr>
          <a:xfrm>
            <a:off x="7008844"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编辑调试</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单接口用例</a:t>
            </a:r>
          </a:p>
        </p:txBody>
      </p:sp>
      <p:sp>
        <p:nvSpPr>
          <p:cNvPr id="171" name="编辑调试…"/>
          <p:cNvSpPr/>
          <p:nvPr/>
        </p:nvSpPr>
        <p:spPr>
          <a:xfrm>
            <a:off x="10323390"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编辑调试</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场景用例</a:t>
            </a:r>
          </a:p>
        </p:txBody>
      </p:sp>
      <p:sp>
        <p:nvSpPr>
          <p:cNvPr id="172" name="创建多场景…"/>
          <p:cNvSpPr/>
          <p:nvPr/>
        </p:nvSpPr>
        <p:spPr>
          <a:xfrm>
            <a:off x="13637935"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创建多场景</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测试计划</a:t>
            </a:r>
          </a:p>
        </p:txBody>
      </p:sp>
      <p:sp>
        <p:nvSpPr>
          <p:cNvPr id="173" name="设置定时任务 / Jekins 任务"/>
          <p:cNvSpPr/>
          <p:nvPr/>
        </p:nvSpPr>
        <p:spPr>
          <a:xfrm>
            <a:off x="16952482"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设置定时任务 / Jekins 任务</a:t>
            </a:r>
          </a:p>
        </p:txBody>
      </p:sp>
      <p:sp>
        <p:nvSpPr>
          <p:cNvPr id="174" name="查看或者导出…"/>
          <p:cNvSpPr/>
          <p:nvPr/>
        </p:nvSpPr>
        <p:spPr>
          <a:xfrm>
            <a:off x="20267027" y="5473249"/>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查看或者导出</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测试报告</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打开界面"/>
          <p:cNvSpPr/>
          <p:nvPr/>
        </p:nvSpPr>
        <p:spPr>
          <a:xfrm>
            <a:off x="1037493" y="3491785"/>
            <a:ext cx="3556088" cy="254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下载安装</a:t>
            </a:r>
            <a:r>
              <a:rPr lang="en-US" altLang="zh-CN">
                <a:latin typeface="微软雅黑" panose="020B0503020204020204" pitchFamily="34" charset="-122"/>
                <a:ea typeface="微软雅黑" panose="020B0503020204020204" pitchFamily="34" charset="-122"/>
                <a:sym typeface="微软雅黑" panose="020B0503020204020204" pitchFamily="34" charset="-122"/>
              </a:rPr>
              <a:t>Chrom</a:t>
            </a:r>
            <a:r>
              <a:rPr lang="zh-CN" altLang="en-US">
                <a:latin typeface="微软雅黑" panose="020B0503020204020204" pitchFamily="34" charset="-122"/>
                <a:ea typeface="微软雅黑" panose="020B0503020204020204" pitchFamily="34" charset="-122"/>
                <a:sym typeface="微软雅黑" panose="020B0503020204020204" pitchFamily="34" charset="-122"/>
              </a:rPr>
              <a:t>录制插件</a:t>
            </a: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 name="录制内容筛选"/>
          <p:cNvSpPr/>
          <p:nvPr/>
        </p:nvSpPr>
        <p:spPr>
          <a:xfrm>
            <a:off x="6070155" y="3491785"/>
            <a:ext cx="3073401" cy="254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录制内容筛选</a:t>
            </a:r>
          </a:p>
        </p:txBody>
      </p:sp>
      <p:sp>
        <p:nvSpPr>
          <p:cNvPr id="249" name="在线编辑…"/>
          <p:cNvSpPr/>
          <p:nvPr/>
        </p:nvSpPr>
        <p:spPr>
          <a:xfrm>
            <a:off x="10620131" y="3491785"/>
            <a:ext cx="3073400" cy="254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在线编辑</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录制内容</a:t>
            </a:r>
          </a:p>
        </p:txBody>
      </p:sp>
      <p:sp>
        <p:nvSpPr>
          <p:cNvPr id="250" name="导出 JMX…"/>
          <p:cNvSpPr/>
          <p:nvPr/>
        </p:nvSpPr>
        <p:spPr>
          <a:xfrm>
            <a:off x="15170105" y="3491785"/>
            <a:ext cx="3073401" cy="254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导出 JMX</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或者 JSON</a:t>
            </a:r>
          </a:p>
        </p:txBody>
      </p:sp>
      <p:sp>
        <p:nvSpPr>
          <p:cNvPr id="251" name="导入接口…"/>
          <p:cNvSpPr/>
          <p:nvPr/>
        </p:nvSpPr>
        <p:spPr>
          <a:xfrm>
            <a:off x="19720082" y="3491785"/>
            <a:ext cx="3073401" cy="254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导入接口</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或者性能测试</a:t>
            </a:r>
          </a:p>
        </p:txBody>
      </p:sp>
      <p:sp>
        <p:nvSpPr>
          <p:cNvPr id="254" name="脚本录制插件"/>
          <p:cNvSpPr txBox="1"/>
          <p:nvPr/>
        </p:nvSpPr>
        <p:spPr>
          <a:xfrm>
            <a:off x="8406349" y="961292"/>
            <a:ext cx="7571303"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可选：</a:t>
            </a:r>
            <a:r>
              <a:rPr>
                <a:latin typeface="微软雅黑" panose="020B0503020204020204" pitchFamily="34" charset="-122"/>
                <a:ea typeface="微软雅黑" panose="020B0503020204020204" pitchFamily="34" charset="-122"/>
                <a:sym typeface="微软雅黑" panose="020B0503020204020204" pitchFamily="34" charset="-122"/>
              </a:rPr>
              <a:t>脚本录制</a:t>
            </a:r>
            <a:r>
              <a:rPr lang="zh-CN" altLang="en-US">
                <a:latin typeface="微软雅黑" panose="020B0503020204020204" pitchFamily="34" charset="-122"/>
                <a:ea typeface="微软雅黑" panose="020B0503020204020204" pitchFamily="34" charset="-122"/>
                <a:sym typeface="微软雅黑" panose="020B0503020204020204" pitchFamily="34" charset="-122"/>
              </a:rPr>
              <a:t>接口</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5" name="箭头"/>
          <p:cNvSpPr/>
          <p:nvPr/>
        </p:nvSpPr>
        <p:spPr>
          <a:xfrm>
            <a:off x="4696867" y="4126785"/>
            <a:ext cx="1270001" cy="1270001"/>
          </a:xfrm>
          <a:prstGeom prst="rightArrow">
            <a:avLst>
              <a:gd name="adj1" fmla="val 32000"/>
              <a:gd name="adj2" fmla="val 64000"/>
            </a:avLst>
          </a:prstGeom>
          <a:solidFill>
            <a:srgbClr val="92929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 name="箭头"/>
          <p:cNvSpPr/>
          <p:nvPr/>
        </p:nvSpPr>
        <p:spPr>
          <a:xfrm>
            <a:off x="9246842" y="4126785"/>
            <a:ext cx="1270001" cy="1270001"/>
          </a:xfrm>
          <a:prstGeom prst="rightArrow">
            <a:avLst>
              <a:gd name="adj1" fmla="val 32000"/>
              <a:gd name="adj2" fmla="val 64000"/>
            </a:avLst>
          </a:prstGeom>
          <a:solidFill>
            <a:srgbClr val="92929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7" name="箭头"/>
          <p:cNvSpPr/>
          <p:nvPr/>
        </p:nvSpPr>
        <p:spPr>
          <a:xfrm>
            <a:off x="13796819" y="4126785"/>
            <a:ext cx="1270001" cy="1270001"/>
          </a:xfrm>
          <a:prstGeom prst="rightArrow">
            <a:avLst>
              <a:gd name="adj1" fmla="val 32000"/>
              <a:gd name="adj2" fmla="val 64000"/>
            </a:avLst>
          </a:prstGeom>
          <a:solidFill>
            <a:srgbClr val="92929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8" name="箭头"/>
          <p:cNvSpPr/>
          <p:nvPr/>
        </p:nvSpPr>
        <p:spPr>
          <a:xfrm>
            <a:off x="18346794" y="4126785"/>
            <a:ext cx="1270001" cy="1270001"/>
          </a:xfrm>
          <a:prstGeom prst="rightArrow">
            <a:avLst>
              <a:gd name="adj1" fmla="val 32000"/>
              <a:gd name="adj2" fmla="val 64000"/>
            </a:avLst>
          </a:prstGeom>
          <a:solidFill>
            <a:srgbClr val="92929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59" name="录制插件01.png" descr="录制插件01.png"/>
          <p:cNvPicPr>
            <a:picLocks noChangeAspect="1"/>
          </p:cNvPicPr>
          <p:nvPr/>
        </p:nvPicPr>
        <p:blipFill>
          <a:blip r:embed="rId2"/>
          <a:stretch>
            <a:fillRect/>
          </a:stretch>
        </p:blipFill>
        <p:spPr>
          <a:xfrm>
            <a:off x="9440997" y="6965772"/>
            <a:ext cx="3445032" cy="4075495"/>
          </a:xfrm>
          <a:prstGeom prst="rect">
            <a:avLst/>
          </a:prstGeom>
          <a:ln w="25400">
            <a:miter lim="400000"/>
          </a:ln>
          <a:effectLst>
            <a:outerShdw blurRad="355600" dist="177800" dir="5400000" rotWithShape="0">
              <a:srgbClr val="000000">
                <a:alpha val="70000"/>
              </a:srgbClr>
            </a:outerShdw>
          </a:effectLst>
        </p:spPr>
      </p:pic>
      <p:pic>
        <p:nvPicPr>
          <p:cNvPr id="260" name="录制插件02.png" descr="录制插件02.png"/>
          <p:cNvPicPr>
            <a:picLocks noChangeAspect="1"/>
          </p:cNvPicPr>
          <p:nvPr/>
        </p:nvPicPr>
        <p:blipFill>
          <a:blip r:embed="rId3"/>
          <a:stretch>
            <a:fillRect/>
          </a:stretch>
        </p:blipFill>
        <p:spPr>
          <a:xfrm>
            <a:off x="1497987" y="6965772"/>
            <a:ext cx="6434992" cy="4075495"/>
          </a:xfrm>
          <a:prstGeom prst="rect">
            <a:avLst/>
          </a:prstGeom>
          <a:ln w="25400">
            <a:miter lim="400000"/>
          </a:ln>
          <a:effectLst>
            <a:outerShdw blurRad="355600" dist="177800" dir="5400000" rotWithShape="0">
              <a:srgbClr val="000000">
                <a:alpha val="70000"/>
              </a:srgbClr>
            </a:outerShdw>
          </a:effectLst>
        </p:spPr>
      </p:pic>
      <p:pic>
        <p:nvPicPr>
          <p:cNvPr id="261" name="录制插件03.png" descr="录制插件03.png"/>
          <p:cNvPicPr>
            <a:picLocks noChangeAspect="1"/>
          </p:cNvPicPr>
          <p:nvPr/>
        </p:nvPicPr>
        <p:blipFill>
          <a:blip r:embed="rId4"/>
          <a:stretch>
            <a:fillRect/>
          </a:stretch>
        </p:blipFill>
        <p:spPr>
          <a:xfrm>
            <a:off x="14394047" y="6965772"/>
            <a:ext cx="8399603" cy="4075495"/>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13001" y="3010747"/>
            <a:ext cx="17399000" cy="7233920"/>
          </a:xfrm>
        </p:spPr>
        <p:txBody>
          <a:bodyPr>
            <a:noAutofit/>
          </a:bodyPr>
          <a:lstStyle/>
          <a:p>
            <a:r>
              <a:rPr lang="zh-CN" altLang="en-US" sz="5333" b="1" dirty="0">
                <a:sym typeface="微软雅黑" panose="020B0503020204020204" pitchFamily="34" charset="-122"/>
              </a:rPr>
              <a:t>第</a:t>
            </a:r>
            <a:r>
              <a:rPr lang="en-US" altLang="zh-CN" sz="5333" b="1" dirty="0">
                <a:sym typeface="微软雅黑" panose="020B0503020204020204" pitchFamily="34" charset="-122"/>
              </a:rPr>
              <a:t>1</a:t>
            </a:r>
            <a:r>
              <a:rPr lang="zh-CN" altLang="en-US" sz="5333" b="1">
                <a:sym typeface="微软雅黑" panose="020B0503020204020204" pitchFamily="34" charset="-122"/>
              </a:rPr>
              <a:t>讲：开源 </a:t>
            </a:r>
            <a:r>
              <a:rPr lang="en-US" altLang="zh-CN" sz="5333" b="1">
                <a:sym typeface="微软雅黑" panose="020B0503020204020204" pitchFamily="34" charset="-122"/>
              </a:rPr>
              <a:t>MeterSphere </a:t>
            </a:r>
            <a:r>
              <a:rPr lang="zh-CN" altLang="en-US" sz="5333" b="1">
                <a:sym typeface="微软雅黑" panose="020B0503020204020204" pitchFamily="34" charset="-122"/>
              </a:rPr>
              <a:t>平台介绍</a:t>
            </a:r>
            <a:endParaRPr lang="en-US" altLang="zh-CN" sz="5333" b="1">
              <a:sym typeface="微软雅黑" panose="020B0503020204020204" pitchFamily="34" charset="-122"/>
            </a:endParaRPr>
          </a:p>
          <a:p>
            <a:r>
              <a:rPr lang="zh-CN" altLang="en-US" sz="5333">
                <a:sym typeface="微软雅黑" panose="020B0503020204020204" pitchFamily="34" charset="-122"/>
              </a:rPr>
              <a:t>第</a:t>
            </a:r>
            <a:r>
              <a:rPr lang="en-US" altLang="zh-CN" sz="5333" dirty="0">
                <a:sym typeface="微软雅黑" panose="020B0503020204020204" pitchFamily="34" charset="-122"/>
              </a:rPr>
              <a:t>2</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接口自动化测试</a:t>
            </a:r>
            <a:endParaRPr lang="en-US" altLang="zh-CN" sz="5333" dirty="0">
              <a:sym typeface="微软雅黑" panose="020B0503020204020204" pitchFamily="34" charset="-122"/>
            </a:endParaRPr>
          </a:p>
          <a:p>
            <a:r>
              <a:rPr lang="zh-CN" altLang="en-US" sz="5333">
                <a:sym typeface="微软雅黑" panose="020B0503020204020204" pitchFamily="34" charset="-122"/>
              </a:rPr>
              <a:t>第</a:t>
            </a:r>
            <a:r>
              <a:rPr lang="en-US" altLang="zh-CN" sz="5333">
                <a:sym typeface="微软雅黑" panose="020B0503020204020204" pitchFamily="34" charset="-122"/>
              </a:rPr>
              <a:t>3</a:t>
            </a:r>
            <a:r>
              <a:rPr lang="zh-CN" altLang="en-US" sz="5333">
                <a:sym typeface="微软雅黑" panose="020B0503020204020204" pitchFamily="34" charset="-122"/>
              </a:rPr>
              <a:t>讲：</a:t>
            </a:r>
            <a:r>
              <a:rPr lang="en-US" altLang="zh-CN" sz="5333">
                <a:sym typeface="微软雅黑" panose="020B0503020204020204" pitchFamily="34" charset="-122"/>
              </a:rPr>
              <a:t>MeterSphere UI</a:t>
            </a:r>
            <a:r>
              <a:rPr lang="zh-CN" altLang="en-US" sz="5333">
                <a:sym typeface="微软雅黑" panose="020B0503020204020204" pitchFamily="34" charset="-122"/>
              </a:rPr>
              <a:t>自动化测试</a:t>
            </a:r>
            <a:endParaRPr lang="en-US" altLang="zh-CN" sz="5333">
              <a:sym typeface="微软雅黑" panose="020B0503020204020204" pitchFamily="34" charset="-122"/>
            </a:endParaRPr>
          </a:p>
          <a:p>
            <a:r>
              <a:rPr lang="zh-CN" altLang="en-US" sz="5333">
                <a:sym typeface="微软雅黑" panose="020B0503020204020204" pitchFamily="34" charset="-122"/>
              </a:rPr>
              <a:t>第</a:t>
            </a:r>
            <a:r>
              <a:rPr lang="en-US" altLang="zh-CN" sz="5333">
                <a:sym typeface="微软雅黑" panose="020B0503020204020204" pitchFamily="34" charset="-122"/>
              </a:rPr>
              <a:t>4</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性能测试和</a:t>
            </a:r>
            <a:r>
              <a:rPr lang="en-US" altLang="zh-CN" sz="5333">
                <a:sym typeface="微软雅黑" panose="020B0503020204020204" pitchFamily="34" charset="-122"/>
              </a:rPr>
              <a:t>JMeter</a:t>
            </a:r>
          </a:p>
          <a:p>
            <a:r>
              <a:rPr lang="zh-CN" altLang="en-US" sz="5333">
                <a:sym typeface="微软雅黑" panose="020B0503020204020204" pitchFamily="34" charset="-122"/>
              </a:rPr>
              <a:t>认证：认证考试平台介绍</a:t>
            </a:r>
          </a:p>
        </p:txBody>
      </p:sp>
      <p:sp>
        <p:nvSpPr>
          <p:cNvPr id="3" name="文本框 2">
            <a:extLst>
              <a:ext uri="{FF2B5EF4-FFF2-40B4-BE49-F238E27FC236}">
                <a16:creationId xmlns:a16="http://schemas.microsoft.com/office/drawing/2014/main" id="{5A37A4F7-1CC4-B04C-EB43-582C2D7F6709}"/>
              </a:ext>
            </a:extLst>
          </p:cNvPr>
          <p:cNvSpPr txBox="1"/>
          <p:nvPr/>
        </p:nvSpPr>
        <p:spPr>
          <a:xfrm>
            <a:off x="10144707" y="13192780"/>
            <a:ext cx="4538423" cy="523220"/>
          </a:xfrm>
          <a:prstGeom prst="rect">
            <a:avLst/>
          </a:prstGeom>
          <a:noFill/>
        </p:spPr>
        <p:txBody>
          <a:bodyPr wrap="none" rtlCol="0">
            <a:spAutoFit/>
          </a:bodyPr>
          <a:lstStyle/>
          <a:p>
            <a:r>
              <a:rPr kumimoji="1" lang="zh-CN" altLang="en-US" sz="2800" dirty="0">
                <a:solidFill>
                  <a:schemeClr val="bg1">
                    <a:lumMod val="65000"/>
                  </a:schemeClr>
                </a:solidFill>
              </a:rPr>
              <a:t>版权所有</a:t>
            </a:r>
            <a:r>
              <a:rPr kumimoji="1" lang="en-US" altLang="zh-CN" sz="2800" dirty="0">
                <a:solidFill>
                  <a:schemeClr val="bg1">
                    <a:lumMod val="65000"/>
                  </a:schemeClr>
                </a:solidFill>
              </a:rPr>
              <a:t>©️</a:t>
            </a:r>
            <a:r>
              <a:rPr kumimoji="1" lang="zh-CN" altLang="en-US" sz="2800" dirty="0">
                <a:solidFill>
                  <a:schemeClr val="bg1">
                    <a:lumMod val="65000"/>
                  </a:schemeClr>
                </a:solidFill>
              </a:rPr>
              <a:t> 仅限于教学使用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3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第一步：添加接口"/>
          <p:cNvSpPr txBox="1"/>
          <p:nvPr/>
        </p:nvSpPr>
        <p:spPr>
          <a:xfrm>
            <a:off x="8548504" y="820615"/>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第一步：添加接口</a:t>
            </a:r>
          </a:p>
        </p:txBody>
      </p:sp>
      <p:pic>
        <p:nvPicPr>
          <p:cNvPr id="181" name="添加接口.png" descr="添加接口.png"/>
          <p:cNvPicPr>
            <a:picLocks noChangeAspect="1"/>
          </p:cNvPicPr>
          <p:nvPr/>
        </p:nvPicPr>
        <p:blipFill>
          <a:blip r:embed="rId2"/>
          <a:stretch>
            <a:fillRect/>
          </a:stretch>
        </p:blipFill>
        <p:spPr>
          <a:xfrm>
            <a:off x="6715872" y="2728746"/>
            <a:ext cx="17178107" cy="8642959"/>
          </a:xfrm>
          <a:prstGeom prst="rect">
            <a:avLst/>
          </a:prstGeom>
          <a:ln w="25400">
            <a:miter lim="400000"/>
          </a:ln>
          <a:effectLst>
            <a:outerShdw blurRad="355600" dist="177800" dir="5400000" rotWithShape="0">
              <a:srgbClr val="000000">
                <a:alpha val="70000"/>
              </a:srgbClr>
            </a:outerShdw>
          </a:effectLst>
        </p:spPr>
      </p:pic>
      <p:sp>
        <p:nvSpPr>
          <p:cNvPr id="2" name="支持多种协议；…">
            <a:extLst>
              <a:ext uri="{FF2B5EF4-FFF2-40B4-BE49-F238E27FC236}">
                <a16:creationId xmlns:a16="http://schemas.microsoft.com/office/drawing/2014/main" id="{95F27DBE-9CA4-84FB-1FD8-EFF225B175FF}"/>
              </a:ext>
            </a:extLst>
          </p:cNvPr>
          <p:cNvSpPr txBox="1"/>
          <p:nvPr/>
        </p:nvSpPr>
        <p:spPr>
          <a:xfrm>
            <a:off x="205766" y="5277625"/>
            <a:ext cx="6415204" cy="3545200"/>
          </a:xfrm>
          <a:prstGeom prst="rect">
            <a:avLst/>
          </a:prstGeom>
          <a:solidFill>
            <a:schemeClr val="bg1">
              <a:lumMod val="9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marL="342900" indent="-342900" algn="l">
              <a:spcBef>
                <a:spcPts val="5000"/>
              </a:spcBef>
              <a:buSzPct val="145000"/>
              <a:buFont typeface="Arial" panose="020B0604020202020204" pitchFamily="34" charset="0"/>
              <a:buChar char="•"/>
              <a:defRPr sz="4800" b="0">
                <a:solidFill>
                  <a:srgbClr val="5E5E5E"/>
                </a:solidFill>
              </a:defRPr>
            </a:pPr>
            <a:r>
              <a:rPr sz="2400">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2400">
                <a:latin typeface="微软雅黑" panose="020B0503020204020204" pitchFamily="34" charset="-122"/>
                <a:ea typeface="微软雅黑" panose="020B0503020204020204" pitchFamily="34" charset="-122"/>
                <a:sym typeface="微软雅黑" panose="020B0503020204020204" pitchFamily="34" charset="-122"/>
              </a:rPr>
              <a:t>HTTP</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sym typeface="微软雅黑" panose="020B0503020204020204" pitchFamily="34" charset="-122"/>
              </a:rPr>
              <a:t>TCP</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sym typeface="微软雅黑" panose="020B0503020204020204" pitchFamily="34" charset="-122"/>
              </a:rPr>
              <a:t>SQL</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sym typeface="微软雅黑" panose="020B0503020204020204" pitchFamily="34" charset="-122"/>
              </a:rPr>
              <a:t>Dubbo</a:t>
            </a:r>
            <a:r>
              <a:rPr sz="2400">
                <a:latin typeface="微软雅黑" panose="020B0503020204020204" pitchFamily="34" charset="-122"/>
                <a:ea typeface="微软雅黑" panose="020B0503020204020204" pitchFamily="34" charset="-122"/>
                <a:sym typeface="微软雅黑" panose="020B0503020204020204" pitchFamily="34" charset="-122"/>
              </a:rPr>
              <a:t>种协议</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spcBef>
                <a:spcPts val="5000"/>
              </a:spcBef>
              <a:buSzPct val="145000"/>
              <a:buFont typeface="Arial" panose="020B0604020202020204" pitchFamily="34" charset="0"/>
              <a:buChar char="•"/>
              <a:defRPr sz="4800" b="0">
                <a:solidFill>
                  <a:srgbClr val="5E5E5E"/>
                </a:solidFill>
              </a:defRPr>
            </a:pPr>
            <a:r>
              <a:rPr lang="en-US" sz="2400">
                <a:latin typeface="微软雅黑" panose="020B0503020204020204" pitchFamily="34" charset="-122"/>
                <a:ea typeface="微软雅黑" panose="020B0503020204020204" pitchFamily="34" charset="-122"/>
                <a:sym typeface="微软雅黑" panose="020B0503020204020204" pitchFamily="34" charset="-122"/>
              </a:rPr>
              <a:t>HTTP </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协议接口兼容 </a:t>
            </a:r>
            <a:r>
              <a:rPr lang="en-US" sz="2400">
                <a:latin typeface="微软雅黑" panose="020B0503020204020204" pitchFamily="34" charset="-122"/>
                <a:ea typeface="微软雅黑" panose="020B0503020204020204" pitchFamily="34" charset="-122"/>
                <a:sym typeface="微软雅黑" panose="020B0503020204020204" pitchFamily="34" charset="-122"/>
              </a:rPr>
              <a:t>Swagger </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格式；</a:t>
            </a:r>
            <a:endParaRPr lang="en-US" altLang="zh-CN" sz="240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spcBef>
                <a:spcPts val="5000"/>
              </a:spcBef>
              <a:buSzPct val="145000"/>
              <a:buFont typeface="Arial" panose="020B0604020202020204" pitchFamily="34" charset="0"/>
              <a:buChar char="•"/>
              <a:defRPr sz="4800" b="0">
                <a:solidFill>
                  <a:srgbClr val="5E5E5E"/>
                </a:solidFill>
              </a:defRPr>
            </a:pPr>
            <a:r>
              <a:rPr sz="2400">
                <a:latin typeface="微软雅黑" panose="020B0503020204020204" pitchFamily="34" charset="-122"/>
                <a:ea typeface="微软雅黑" panose="020B0503020204020204" pitchFamily="34" charset="-122"/>
                <a:sym typeface="微软雅黑" panose="020B0503020204020204" pitchFamily="34" charset="-122"/>
              </a:rPr>
              <a:t>支持导入Postman/Swagger/Har/JMX；</a:t>
            </a:r>
            <a:endParaRPr lang="en-US" sz="240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l">
              <a:spcBef>
                <a:spcPts val="5000"/>
              </a:spcBef>
              <a:buSzPct val="145000"/>
              <a:buFont typeface="Arial" panose="020B0604020202020204" pitchFamily="34" charset="0"/>
              <a:buChar char="•"/>
              <a:defRPr sz="4800" b="0">
                <a:solidFill>
                  <a:srgbClr val="5E5E5E"/>
                </a:solidFill>
              </a:defRPr>
            </a:pPr>
            <a:r>
              <a:rPr sz="2400">
                <a:latin typeface="微软雅黑" panose="020B0503020204020204" pitchFamily="34" charset="-122"/>
                <a:ea typeface="微软雅黑" panose="020B0503020204020204" pitchFamily="34" charset="-122"/>
                <a:sym typeface="微软雅黑" panose="020B0503020204020204" pitchFamily="34" charset="-122"/>
              </a:rPr>
              <a:t>支持导出 Swagger/JMX。</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第二步：接口用例"/>
          <p:cNvSpPr txBox="1"/>
          <p:nvPr/>
        </p:nvSpPr>
        <p:spPr>
          <a:xfrm>
            <a:off x="8618842" y="592015"/>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第二步：接口用例</a:t>
            </a:r>
          </a:p>
        </p:txBody>
      </p:sp>
      <p:pic>
        <p:nvPicPr>
          <p:cNvPr id="186" name="接口用例.png" descr="接口用例.png"/>
          <p:cNvPicPr>
            <a:picLocks noChangeAspect="1"/>
          </p:cNvPicPr>
          <p:nvPr/>
        </p:nvPicPr>
        <p:blipFill>
          <a:blip r:embed="rId2"/>
          <a:stretch>
            <a:fillRect/>
          </a:stretch>
        </p:blipFill>
        <p:spPr>
          <a:xfrm>
            <a:off x="1004776" y="3455749"/>
            <a:ext cx="22374448" cy="6734599"/>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第三步：场景用例"/>
          <p:cNvSpPr txBox="1"/>
          <p:nvPr/>
        </p:nvSpPr>
        <p:spPr>
          <a:xfrm>
            <a:off x="8636427" y="750277"/>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第三步：场景用例</a:t>
            </a:r>
          </a:p>
        </p:txBody>
      </p:sp>
      <p:pic>
        <p:nvPicPr>
          <p:cNvPr id="191" name="场景用例.png" descr="场景用例.png"/>
          <p:cNvPicPr>
            <a:picLocks noChangeAspect="1"/>
          </p:cNvPicPr>
          <p:nvPr/>
        </p:nvPicPr>
        <p:blipFill>
          <a:blip r:embed="rId2"/>
          <a:stretch>
            <a:fillRect/>
          </a:stretch>
        </p:blipFill>
        <p:spPr>
          <a:xfrm>
            <a:off x="3704666" y="2992952"/>
            <a:ext cx="16974668" cy="8496204"/>
          </a:xfrm>
          <a:prstGeom prst="rect">
            <a:avLst/>
          </a:prstGeom>
          <a:ln w="25400">
            <a:miter lim="400000"/>
          </a:ln>
          <a:effectLst>
            <a:outerShdw blurRad="355600" dist="177800" dir="5400000" rotWithShape="0">
              <a:srgbClr val="000000">
                <a:alpha val="70000"/>
              </a:srgbClr>
            </a:outerShdw>
          </a:effectLst>
        </p:spPr>
      </p:pic>
      <p:sp>
        <p:nvSpPr>
          <p:cNvPr id="2" name="- 以可视化的方式组装接口自动化用例 -">
            <a:extLst>
              <a:ext uri="{FF2B5EF4-FFF2-40B4-BE49-F238E27FC236}">
                <a16:creationId xmlns:a16="http://schemas.microsoft.com/office/drawing/2014/main" id="{9596393B-3DB5-F9BD-7BB4-3C1068D1EEF8}"/>
              </a:ext>
            </a:extLst>
          </p:cNvPr>
          <p:cNvSpPr txBox="1"/>
          <p:nvPr/>
        </p:nvSpPr>
        <p:spPr>
          <a:xfrm>
            <a:off x="8091004" y="1953417"/>
            <a:ext cx="8190063" cy="738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3600" b="0">
                <a:solidFill>
                  <a:srgbClr val="5E5E5E"/>
                </a:solidFill>
                <a:latin typeface="Trebuchet MS"/>
                <a:ea typeface="Trebuchet MS"/>
                <a:cs typeface="Trebuchet MS"/>
                <a:sym typeface="Trebuchet MS"/>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以可视化的方式组装接口自动化用例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第四步：生成报告"/>
          <p:cNvSpPr txBox="1"/>
          <p:nvPr/>
        </p:nvSpPr>
        <p:spPr>
          <a:xfrm>
            <a:off x="8583672" y="838200"/>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第四步：生成报告</a:t>
            </a:r>
          </a:p>
        </p:txBody>
      </p:sp>
      <p:pic>
        <p:nvPicPr>
          <p:cNvPr id="196" name="测试报告---.png" descr="测试报告---.png"/>
          <p:cNvPicPr>
            <a:picLocks noChangeAspect="1"/>
          </p:cNvPicPr>
          <p:nvPr/>
        </p:nvPicPr>
        <p:blipFill>
          <a:blip r:embed="rId2"/>
          <a:stretch>
            <a:fillRect/>
          </a:stretch>
        </p:blipFill>
        <p:spPr>
          <a:xfrm>
            <a:off x="2492306" y="2409506"/>
            <a:ext cx="19329048" cy="8824571"/>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接口测试拓展功能"/>
          <p:cNvSpPr txBox="1"/>
          <p:nvPr/>
        </p:nvSpPr>
        <p:spPr>
          <a:xfrm>
            <a:off x="8816717" y="947392"/>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接口测试拓展功能</a:t>
            </a:r>
          </a:p>
        </p:txBody>
      </p:sp>
      <p:graphicFrame>
        <p:nvGraphicFramePr>
          <p:cNvPr id="204" name="表格"/>
          <p:cNvGraphicFramePr/>
          <p:nvPr>
            <p:extLst>
              <p:ext uri="{D42A27DB-BD31-4B8C-83A1-F6EECF244321}">
                <p14:modId xmlns:p14="http://schemas.microsoft.com/office/powerpoint/2010/main" val="3011335448"/>
              </p:ext>
            </p:extLst>
          </p:nvPr>
        </p:nvGraphicFramePr>
        <p:xfrm>
          <a:off x="640196" y="3322934"/>
          <a:ext cx="3342457" cy="7879389"/>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断言</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6331261">
                <a:tc>
                  <a:txBody>
                    <a:bodyPr/>
                    <a:lstStyle/>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文本匹配</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正则表达</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JSONPath</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XPath</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响应时间</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脚本</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500062" indent="-500062" algn="l" defTabSz="457200">
                        <a:lnSpc>
                          <a:spcPct val="150000"/>
                        </a:lnSpc>
                        <a:spcBef>
                          <a:spcPts val="1400"/>
                        </a:spcBef>
                        <a:buSzPct val="145000"/>
                        <a:buChar char="•"/>
                        <a:defRPr sz="3600">
                          <a:solidFill>
                            <a:srgbClr val="5E5E5E"/>
                          </a:solidFill>
                          <a:latin typeface="Trebuchet MS"/>
                          <a:ea typeface="Trebuchet MS"/>
                          <a:cs typeface="Trebuchet MS"/>
                          <a:sym typeface="Trebuchet MS"/>
                        </a:defRPr>
                      </a:pPr>
                      <a:r>
                        <a:rPr sz="2800">
                          <a:latin typeface="微软雅黑" panose="020B0503020204020204" pitchFamily="34" charset="-122"/>
                          <a:ea typeface="微软雅黑" panose="020B0503020204020204" pitchFamily="34" charset="-122"/>
                          <a:sym typeface="微软雅黑" panose="020B0503020204020204" pitchFamily="34" charset="-122"/>
                        </a:rPr>
                        <a:t>文档结构校验</a:t>
                      </a: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graphicFrame>
        <p:nvGraphicFramePr>
          <p:cNvPr id="205" name="表格"/>
          <p:cNvGraphicFramePr/>
          <p:nvPr>
            <p:extLst>
              <p:ext uri="{D42A27DB-BD31-4B8C-83A1-F6EECF244321}">
                <p14:modId xmlns:p14="http://schemas.microsoft.com/office/powerpoint/2010/main" val="3957807829"/>
              </p:ext>
            </p:extLst>
          </p:nvPr>
        </p:nvGraphicFramePr>
        <p:xfrm>
          <a:off x="4711310" y="3322934"/>
          <a:ext cx="3342457" cy="6835674"/>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提取参数</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5287546">
                <a:tc>
                  <a:txBody>
                    <a:bodyPr/>
                    <a:lstStyle/>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正则表达</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JSONPath</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XPath</a:t>
                      </a:r>
                    </a:p>
                    <a:p>
                      <a:pPr algn="l" defTabSz="457200">
                        <a:lnSpc>
                          <a:spcPts val="8300"/>
                        </a:lnSpc>
                        <a:spcBef>
                          <a:spcPts val="1400"/>
                        </a:spcBef>
                        <a:defRPr sz="3600">
                          <a:solidFill>
                            <a:srgbClr val="5E5E5E"/>
                          </a:solidFill>
                          <a:latin typeface="Trebuchet MS"/>
                          <a:ea typeface="Trebuchet MS"/>
                          <a:cs typeface="Trebuchet MS"/>
                          <a:sym typeface="Trebuchet MS"/>
                        </a:defRPr>
                      </a:pP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graphicFrame>
        <p:nvGraphicFramePr>
          <p:cNvPr id="206" name="表格"/>
          <p:cNvGraphicFramePr/>
          <p:nvPr>
            <p:extLst>
              <p:ext uri="{D42A27DB-BD31-4B8C-83A1-F6EECF244321}">
                <p14:modId xmlns:p14="http://schemas.microsoft.com/office/powerpoint/2010/main" val="2699007024"/>
              </p:ext>
            </p:extLst>
          </p:nvPr>
        </p:nvGraphicFramePr>
        <p:xfrm>
          <a:off x="8782425" y="3322934"/>
          <a:ext cx="3342457" cy="6835674"/>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MockJS</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5287546">
                <a:tc>
                  <a:txBody>
                    <a:bodyPr/>
                    <a:lstStyle/>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MockJS 支持</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JMeter 内置函数支持</a:t>
                      </a: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graphicFrame>
        <p:nvGraphicFramePr>
          <p:cNvPr id="207" name="表格"/>
          <p:cNvGraphicFramePr/>
          <p:nvPr>
            <p:extLst>
              <p:ext uri="{D42A27DB-BD31-4B8C-83A1-F6EECF244321}">
                <p14:modId xmlns:p14="http://schemas.microsoft.com/office/powerpoint/2010/main" val="1843484177"/>
              </p:ext>
            </p:extLst>
          </p:nvPr>
        </p:nvGraphicFramePr>
        <p:xfrm>
          <a:off x="16448509" y="3322934"/>
          <a:ext cx="3342457" cy="6835674"/>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前后置脚本</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5287546">
                <a:tc>
                  <a:txBody>
                    <a:bodyPr/>
                    <a:lstStyle/>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Beanshell</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Python</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Groovy</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nashornScript</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rhinoScript</a:t>
                      </a: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graphicFrame>
        <p:nvGraphicFramePr>
          <p:cNvPr id="208" name="表格"/>
          <p:cNvGraphicFramePr/>
          <p:nvPr>
            <p:extLst>
              <p:ext uri="{D42A27DB-BD31-4B8C-83A1-F6EECF244321}">
                <p14:modId xmlns:p14="http://schemas.microsoft.com/office/powerpoint/2010/main" val="484488754"/>
              </p:ext>
            </p:extLst>
          </p:nvPr>
        </p:nvGraphicFramePr>
        <p:xfrm>
          <a:off x="20519625" y="3322934"/>
          <a:ext cx="3342457" cy="6835674"/>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前后置 SQL</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5287546">
                <a:tc>
                  <a:txBody>
                    <a:bodyPr/>
                    <a:lstStyle/>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en-US" altLang="zh-CN"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MYSQL</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en-US"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ORACLE</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en-US" altLang="zh-CN"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SQLSERVER</a:t>
                      </a: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en-US"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rPr>
                        <a:t>POSTGRESQL</a:t>
                      </a:r>
                      <a:endParaRPr sz="2800" b="0" i="0" u="none" strike="noStrike" cap="none" spc="0" baseline="0">
                        <a:solidFill>
                          <a:srgbClr val="5E5E5E"/>
                        </a:solidFill>
                        <a:uFillTx/>
                        <a:latin typeface="微软雅黑" panose="020B0503020204020204" pitchFamily="34" charset="-122"/>
                        <a:ea typeface="微软雅黑" panose="020B0503020204020204" pitchFamily="34" charset="-122"/>
                        <a:sym typeface="微软雅黑" panose="020B0503020204020204" pitchFamily="34" charset="-122"/>
                      </a:endParaRP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graphicFrame>
        <p:nvGraphicFramePr>
          <p:cNvPr id="3" name="表格">
            <a:extLst>
              <a:ext uri="{FF2B5EF4-FFF2-40B4-BE49-F238E27FC236}">
                <a16:creationId xmlns:a16="http://schemas.microsoft.com/office/drawing/2014/main" id="{785DBE91-42CC-4340-288C-26FC562DEC69}"/>
              </a:ext>
            </a:extLst>
          </p:cNvPr>
          <p:cNvGraphicFramePr/>
          <p:nvPr>
            <p:extLst>
              <p:ext uri="{D42A27DB-BD31-4B8C-83A1-F6EECF244321}">
                <p14:modId xmlns:p14="http://schemas.microsoft.com/office/powerpoint/2010/main" val="1829947010"/>
              </p:ext>
            </p:extLst>
          </p:nvPr>
        </p:nvGraphicFramePr>
        <p:xfrm>
          <a:off x="12567217" y="3299970"/>
          <a:ext cx="3342457" cy="6835674"/>
        </p:xfrm>
        <a:graphic>
          <a:graphicData uri="http://schemas.openxmlformats.org/drawingml/2006/table">
            <a:tbl>
              <a:tblPr>
                <a:tableStyleId>{4C3C2611-4C71-4FC5-86AE-919BDF0F9419}</a:tableStyleId>
              </a:tblPr>
              <a:tblGrid>
                <a:gridCol w="3342457">
                  <a:extLst>
                    <a:ext uri="{9D8B030D-6E8A-4147-A177-3AD203B41FA5}">
                      <a16:colId xmlns:a16="http://schemas.microsoft.com/office/drawing/2014/main" val="20000"/>
                    </a:ext>
                  </a:extLst>
                </a:gridCol>
              </a:tblGrid>
              <a:tr h="1548128">
                <a:tc>
                  <a:txBody>
                    <a:bodyPr/>
                    <a:lstStyle/>
                    <a:p>
                      <a:pPr defTabSz="914400">
                        <a:defRPr sz="1800"/>
                      </a:pPr>
                      <a:r>
                        <a:rPr lang="zh-CN" altLang="en-US"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环境变量</a:t>
                      </a:r>
                      <a:endPar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5287546">
                <a:tc>
                  <a:txBody>
                    <a:bodyPr/>
                    <a:lstStyle/>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zh-CN" altLang="en-US" sz="2800">
                          <a:latin typeface="微软雅黑" panose="020B0503020204020204" pitchFamily="34" charset="-122"/>
                          <a:ea typeface="微软雅黑" panose="020B0503020204020204" pitchFamily="34" charset="-122"/>
                          <a:sym typeface="微软雅黑" panose="020B0503020204020204" pitchFamily="34" charset="-122"/>
                        </a:rPr>
                        <a:t>支持常量</a:t>
                      </a:r>
                      <a:endParaRPr lang="en-US" altLang="zh-CN" sz="2800">
                        <a:latin typeface="微软雅黑" panose="020B0503020204020204" pitchFamily="34" charset="-122"/>
                        <a:ea typeface="微软雅黑" panose="020B0503020204020204" pitchFamily="34" charset="-122"/>
                        <a:sym typeface="微软雅黑" panose="020B0503020204020204" pitchFamily="34" charset="-122"/>
                      </a:endParaRP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zh-CN" altLang="en-US" sz="2800">
                          <a:latin typeface="微软雅黑" panose="020B0503020204020204" pitchFamily="34" charset="-122"/>
                          <a:ea typeface="微软雅黑" panose="020B0503020204020204" pitchFamily="34" charset="-122"/>
                          <a:sym typeface="微软雅黑" panose="020B0503020204020204" pitchFamily="34" charset="-122"/>
                        </a:rPr>
                        <a:t>计数器</a:t>
                      </a:r>
                      <a:endParaRPr lang="en-US" altLang="zh-CN" sz="2800">
                        <a:latin typeface="微软雅黑" panose="020B0503020204020204" pitchFamily="34" charset="-122"/>
                        <a:ea typeface="微软雅黑" panose="020B0503020204020204" pitchFamily="34" charset="-122"/>
                        <a:sym typeface="微软雅黑" panose="020B0503020204020204" pitchFamily="34" charset="-122"/>
                      </a:endParaRP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zh-CN" altLang="en-US" sz="2800">
                          <a:latin typeface="微软雅黑" panose="020B0503020204020204" pitchFamily="34" charset="-122"/>
                          <a:ea typeface="微软雅黑" panose="020B0503020204020204" pitchFamily="34" charset="-122"/>
                          <a:sym typeface="微软雅黑" panose="020B0503020204020204" pitchFamily="34" charset="-122"/>
                        </a:rPr>
                        <a:t>随机数</a:t>
                      </a:r>
                      <a:endParaRPr lang="en-US" altLang="zh-CN" sz="2800">
                        <a:latin typeface="微软雅黑" panose="020B0503020204020204" pitchFamily="34" charset="-122"/>
                        <a:ea typeface="微软雅黑" panose="020B0503020204020204" pitchFamily="34" charset="-122"/>
                        <a:sym typeface="微软雅黑" panose="020B0503020204020204" pitchFamily="34" charset="-122"/>
                      </a:endParaRP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zh-CN" altLang="en-US" sz="2800">
                          <a:latin typeface="微软雅黑" panose="020B0503020204020204" pitchFamily="34" charset="-122"/>
                          <a:ea typeface="微软雅黑" panose="020B0503020204020204" pitchFamily="34" charset="-122"/>
                          <a:sym typeface="微软雅黑" panose="020B0503020204020204" pitchFamily="34" charset="-122"/>
                        </a:rPr>
                        <a:t>列表</a:t>
                      </a:r>
                      <a:endParaRPr lang="en-US" altLang="zh-CN" sz="2800">
                        <a:latin typeface="微软雅黑" panose="020B0503020204020204" pitchFamily="34" charset="-122"/>
                        <a:ea typeface="微软雅黑" panose="020B0503020204020204" pitchFamily="34" charset="-122"/>
                        <a:sym typeface="微软雅黑" panose="020B0503020204020204" pitchFamily="34" charset="-122"/>
                      </a:endParaRPr>
                    </a:p>
                    <a:p>
                      <a:pPr marL="500062" marR="0" indent="-500062" algn="l" defTabSz="457200" latinLnBrk="0">
                        <a:lnSpc>
                          <a:spcPct val="150000"/>
                        </a:lnSpc>
                        <a:spcBef>
                          <a:spcPts val="1400"/>
                        </a:spcBef>
                        <a:spcAft>
                          <a:spcPts val="0"/>
                        </a:spcAft>
                        <a:buClrTx/>
                        <a:buSzPct val="145000"/>
                        <a:buFontTx/>
                        <a:buChar char="•"/>
                        <a:tabLst/>
                        <a:defRPr sz="3600">
                          <a:solidFill>
                            <a:srgbClr val="5E5E5E"/>
                          </a:solidFill>
                          <a:latin typeface="Trebuchet MS"/>
                          <a:ea typeface="Trebuchet MS"/>
                          <a:cs typeface="Trebuchet MS"/>
                          <a:sym typeface="Trebuchet MS"/>
                        </a:defRPr>
                      </a:pPr>
                      <a:r>
                        <a:rPr lang="en-US" altLang="zh-CN" sz="2800">
                          <a:latin typeface="微软雅黑" panose="020B0503020204020204" pitchFamily="34" charset="-122"/>
                          <a:ea typeface="微软雅黑" panose="020B0503020204020204" pitchFamily="34" charset="-122"/>
                          <a:sym typeface="微软雅黑" panose="020B0503020204020204" pitchFamily="34" charset="-122"/>
                        </a:rPr>
                        <a:t>CSV</a:t>
                      </a:r>
                      <a:endParaRPr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接口测试：持续集成，环境管理，性能测试"/>
          <p:cNvSpPr txBox="1"/>
          <p:nvPr/>
        </p:nvSpPr>
        <p:spPr>
          <a:xfrm>
            <a:off x="6354505" y="736377"/>
            <a:ext cx="11674991"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接口测试：持续集成，环境管理</a:t>
            </a:r>
          </a:p>
        </p:txBody>
      </p:sp>
      <p:graphicFrame>
        <p:nvGraphicFramePr>
          <p:cNvPr id="226" name="表格"/>
          <p:cNvGraphicFramePr/>
          <p:nvPr>
            <p:extLst>
              <p:ext uri="{D42A27DB-BD31-4B8C-83A1-F6EECF244321}">
                <p14:modId xmlns:p14="http://schemas.microsoft.com/office/powerpoint/2010/main" val="2730189938"/>
              </p:ext>
            </p:extLst>
          </p:nvPr>
        </p:nvGraphicFramePr>
        <p:xfrm>
          <a:off x="9630346" y="2746055"/>
          <a:ext cx="5097115" cy="6513715"/>
        </p:xfrm>
        <a:graphic>
          <a:graphicData uri="http://schemas.openxmlformats.org/drawingml/2006/table">
            <a:tbl>
              <a:tblPr>
                <a:tableStyleId>{4C3C2611-4C71-4FC5-86AE-919BDF0F9419}</a:tableStyleId>
              </a:tblPr>
              <a:tblGrid>
                <a:gridCol w="5097115">
                  <a:extLst>
                    <a:ext uri="{9D8B030D-6E8A-4147-A177-3AD203B41FA5}">
                      <a16:colId xmlns:a16="http://schemas.microsoft.com/office/drawing/2014/main" val="20000"/>
                    </a:ext>
                  </a:extLst>
                </a:gridCol>
              </a:tblGrid>
              <a:tr h="1263344">
                <a:tc>
                  <a:txBody>
                    <a:bodyPr/>
                    <a:lstStyle/>
                    <a:p>
                      <a:pPr defTabSz="914400">
                        <a:defRPr sz="1800"/>
                      </a:pPr>
                      <a:r>
                        <a:rPr sz="3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MeterSphere
接口测试</a:t>
                      </a:r>
                    </a:p>
                  </a:txBody>
                  <a:tcPr marL="50800" marR="50800" marT="50800" marB="50800" anchor="ctr" horzOverflow="overflow">
                    <a:lnL w="12700">
                      <a:solidFill>
                        <a:srgbClr val="D6D5D5"/>
                      </a:solidFill>
                      <a:miter lim="400000"/>
                    </a:lnL>
                    <a:lnR w="12700">
                      <a:solidFill>
                        <a:srgbClr val="D6D5D5"/>
                      </a:solidFill>
                      <a:miter lim="400000"/>
                    </a:lnR>
                    <a:lnT w="12700">
                      <a:solidFill>
                        <a:srgbClr val="D6D5D5"/>
                      </a:solidFill>
                      <a:miter lim="400000"/>
                    </a:lnT>
                    <a:lnB w="12700">
                      <a:solidFill>
                        <a:srgbClr val="B8B8B8"/>
                      </a:solidFill>
                      <a:miter lim="400000"/>
                    </a:lnB>
                    <a:solidFill>
                      <a:srgbClr val="783887"/>
                    </a:solidFill>
                  </a:tcPr>
                </a:tc>
                <a:extLst>
                  <a:ext uri="{0D108BD9-81ED-4DB2-BD59-A6C34878D82A}">
                    <a16:rowId xmlns:a16="http://schemas.microsoft.com/office/drawing/2014/main" val="10000"/>
                  </a:ext>
                </a:extLst>
              </a:tr>
              <a:tr h="3562632">
                <a:tc>
                  <a:txBody>
                    <a:bodyPr/>
                    <a:lstStyle/>
                    <a:p>
                      <a:pPr marL="500062" indent="-500062" algn="l" defTabSz="457200">
                        <a:lnSpc>
                          <a:spcPts val="7300"/>
                        </a:lnSpc>
                        <a:spcBef>
                          <a:spcPts val="1300"/>
                        </a:spcBef>
                        <a:buSzPct val="145000"/>
                        <a:buChar char="•"/>
                        <a:defRPr sz="28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团队提效</a:t>
                      </a:r>
                    </a:p>
                    <a:p>
                      <a:pPr marL="500062" indent="-500062" algn="l" defTabSz="457200">
                        <a:lnSpc>
                          <a:spcPts val="7300"/>
                        </a:lnSpc>
                        <a:spcBef>
                          <a:spcPts val="1000"/>
                        </a:spcBef>
                        <a:buSzPct val="145000"/>
                        <a:buChar char="•"/>
                        <a:defRPr sz="28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DevOps 集成</a:t>
                      </a:r>
                    </a:p>
                    <a:p>
                      <a:pPr marL="500062" indent="-500062" algn="l" defTabSz="457200">
                        <a:lnSpc>
                          <a:spcPts val="7300"/>
                        </a:lnSpc>
                        <a:spcBef>
                          <a:spcPts val="1000"/>
                        </a:spcBef>
                        <a:buSzPct val="145000"/>
                        <a:buChar char="•"/>
                        <a:defRPr sz="28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效率度量</a:t>
                      </a:r>
                    </a:p>
                    <a:p>
                      <a:pPr marL="500062" indent="-500062" algn="l" defTabSz="457200">
                        <a:lnSpc>
                          <a:spcPts val="7300"/>
                        </a:lnSpc>
                        <a:spcBef>
                          <a:spcPts val="1000"/>
                        </a:spcBef>
                        <a:buSzPct val="145000"/>
                        <a:buChar char="•"/>
                        <a:defRPr sz="28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分布式执行</a:t>
                      </a:r>
                    </a:p>
                    <a:p>
                      <a:pPr marL="500062" indent="-500062" algn="l" defTabSz="457200">
                        <a:lnSpc>
                          <a:spcPts val="7300"/>
                        </a:lnSpc>
                        <a:spcBef>
                          <a:spcPts val="1000"/>
                        </a:spcBef>
                        <a:buSzPct val="145000"/>
                        <a:buChar char="•"/>
                        <a:defRPr sz="280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插件化扩展</a:t>
                      </a:r>
                    </a:p>
                  </a:txBody>
                  <a:tcPr marL="127000" marR="127000" marT="127000" marB="127000" horzOverflow="overflow">
                    <a:lnL w="12700">
                      <a:solidFill>
                        <a:srgbClr val="D6D5D5"/>
                      </a:solidFill>
                      <a:miter lim="400000"/>
                    </a:lnL>
                    <a:lnR w="12700">
                      <a:solidFill>
                        <a:srgbClr val="D6D5D5"/>
                      </a:solidFill>
                      <a:miter lim="400000"/>
                    </a:lnR>
                    <a:lnT w="12700">
                      <a:solidFill>
                        <a:srgbClr val="B8B8B8"/>
                      </a:solidFill>
                      <a:miter lim="400000"/>
                    </a:lnT>
                    <a:lnB w="12700">
                      <a:solidFill>
                        <a:srgbClr val="D6D5D5"/>
                      </a:solidFill>
                      <a:miter lim="400000"/>
                    </a:lnB>
                    <a:noFill/>
                  </a:tcPr>
                </a:tc>
                <a:extLst>
                  <a:ext uri="{0D108BD9-81ED-4DB2-BD59-A6C34878D82A}">
                    <a16:rowId xmlns:a16="http://schemas.microsoft.com/office/drawing/2014/main" val="10001"/>
                  </a:ext>
                </a:extLst>
              </a:tr>
            </a:tbl>
          </a:graphicData>
        </a:graphic>
      </p:graphicFrame>
      <p:sp>
        <p:nvSpPr>
          <p:cNvPr id="227" name="线条"/>
          <p:cNvSpPr/>
          <p:nvPr/>
        </p:nvSpPr>
        <p:spPr>
          <a:xfrm>
            <a:off x="15012030" y="5159044"/>
            <a:ext cx="2892339" cy="1"/>
          </a:xfrm>
          <a:prstGeom prst="line">
            <a:avLst/>
          </a:prstGeom>
          <a:ln w="254000">
            <a:solidFill>
              <a:srgbClr val="929292"/>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8" name="持续集成"/>
          <p:cNvSpPr txBox="1"/>
          <p:nvPr/>
        </p:nvSpPr>
        <p:spPr>
          <a:xfrm>
            <a:off x="15194206" y="3990857"/>
            <a:ext cx="1683152"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持续集成</a:t>
            </a:r>
          </a:p>
        </p:txBody>
      </p:sp>
      <p:pic>
        <p:nvPicPr>
          <p:cNvPr id="229" name="图像" descr="图像"/>
          <p:cNvPicPr>
            <a:picLocks noChangeAspect="1"/>
          </p:cNvPicPr>
          <p:nvPr/>
        </p:nvPicPr>
        <p:blipFill>
          <a:blip r:embed="rId2"/>
          <a:srcRect l="10529" t="22973" r="12756" b="22973"/>
          <a:stretch>
            <a:fillRect/>
          </a:stretch>
        </p:blipFill>
        <p:spPr>
          <a:xfrm>
            <a:off x="17916108" y="2764893"/>
            <a:ext cx="4887679" cy="1596323"/>
          </a:xfrm>
          <a:prstGeom prst="rect">
            <a:avLst/>
          </a:prstGeom>
          <a:ln w="12700">
            <a:miter lim="400000"/>
          </a:ln>
        </p:spPr>
      </p:pic>
      <p:pic>
        <p:nvPicPr>
          <p:cNvPr id="230" name="图像" descr="图像"/>
          <p:cNvPicPr>
            <a:picLocks noChangeAspect="1"/>
          </p:cNvPicPr>
          <p:nvPr/>
        </p:nvPicPr>
        <p:blipFill>
          <a:blip r:embed="rId3"/>
          <a:stretch>
            <a:fillRect/>
          </a:stretch>
        </p:blipFill>
        <p:spPr>
          <a:xfrm>
            <a:off x="18182587" y="4449719"/>
            <a:ext cx="4424194" cy="1418649"/>
          </a:xfrm>
          <a:prstGeom prst="rect">
            <a:avLst/>
          </a:prstGeom>
          <a:ln w="12700">
            <a:miter lim="400000"/>
          </a:ln>
        </p:spPr>
      </p:pic>
      <p:pic>
        <p:nvPicPr>
          <p:cNvPr id="231" name="图像" descr="图像"/>
          <p:cNvPicPr>
            <a:picLocks noChangeAspect="1"/>
          </p:cNvPicPr>
          <p:nvPr/>
        </p:nvPicPr>
        <p:blipFill>
          <a:blip r:embed="rId4"/>
          <a:stretch>
            <a:fillRect/>
          </a:stretch>
        </p:blipFill>
        <p:spPr>
          <a:xfrm>
            <a:off x="18160001" y="5914586"/>
            <a:ext cx="4399728" cy="1638609"/>
          </a:xfrm>
          <a:prstGeom prst="rect">
            <a:avLst/>
          </a:prstGeom>
          <a:ln w="12700">
            <a:miter lim="400000"/>
          </a:ln>
        </p:spPr>
      </p:pic>
      <p:sp>
        <p:nvSpPr>
          <p:cNvPr id="232" name="线条"/>
          <p:cNvSpPr/>
          <p:nvPr/>
        </p:nvSpPr>
        <p:spPr>
          <a:xfrm flipH="1">
            <a:off x="6028956" y="5159044"/>
            <a:ext cx="2892339" cy="1"/>
          </a:xfrm>
          <a:prstGeom prst="line">
            <a:avLst/>
          </a:prstGeom>
          <a:ln w="254000">
            <a:solidFill>
              <a:srgbClr val="929292"/>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 name="环境切换"/>
          <p:cNvSpPr txBox="1"/>
          <p:nvPr/>
        </p:nvSpPr>
        <p:spPr>
          <a:xfrm>
            <a:off x="7020818" y="3990857"/>
            <a:ext cx="1683152"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环境切换</a:t>
            </a:r>
          </a:p>
        </p:txBody>
      </p:sp>
      <p:sp>
        <p:nvSpPr>
          <p:cNvPr id="234" name="开发环境"/>
          <p:cNvSpPr/>
          <p:nvPr/>
        </p:nvSpPr>
        <p:spPr>
          <a:xfrm>
            <a:off x="1545206" y="2921285"/>
            <a:ext cx="4067615" cy="121222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开发环境</a:t>
            </a:r>
          </a:p>
        </p:txBody>
      </p:sp>
      <p:sp>
        <p:nvSpPr>
          <p:cNvPr id="235" name="测试环境"/>
          <p:cNvSpPr/>
          <p:nvPr/>
        </p:nvSpPr>
        <p:spPr>
          <a:xfrm>
            <a:off x="1545206" y="4552934"/>
            <a:ext cx="4067615" cy="121222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测试环境</a:t>
            </a:r>
          </a:p>
        </p:txBody>
      </p:sp>
      <p:sp>
        <p:nvSpPr>
          <p:cNvPr id="236" name="预生产环境"/>
          <p:cNvSpPr/>
          <p:nvPr/>
        </p:nvSpPr>
        <p:spPr>
          <a:xfrm>
            <a:off x="1545206" y="6184582"/>
            <a:ext cx="4067615" cy="1212221"/>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预生产环境</a:t>
            </a:r>
          </a:p>
        </p:txBody>
      </p:sp>
      <p:sp>
        <p:nvSpPr>
          <p:cNvPr id="237" name="线条"/>
          <p:cNvSpPr/>
          <p:nvPr/>
        </p:nvSpPr>
        <p:spPr>
          <a:xfrm>
            <a:off x="12659397" y="7156525"/>
            <a:ext cx="1" cy="1903250"/>
          </a:xfrm>
          <a:prstGeom prst="line">
            <a:avLst/>
          </a:prstGeom>
          <a:ln w="254000">
            <a:solidFill>
              <a:srgbClr val="929292"/>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 name="生产环境"/>
          <p:cNvSpPr/>
          <p:nvPr/>
        </p:nvSpPr>
        <p:spPr>
          <a:xfrm>
            <a:off x="1545206" y="8526169"/>
            <a:ext cx="4067615" cy="1212221"/>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生产环境</a:t>
            </a:r>
          </a:p>
        </p:txBody>
      </p:sp>
      <p:sp>
        <p:nvSpPr>
          <p:cNvPr id="239" name="线上巡检"/>
          <p:cNvSpPr txBox="1"/>
          <p:nvPr/>
        </p:nvSpPr>
        <p:spPr>
          <a:xfrm>
            <a:off x="6776833" y="7035345"/>
            <a:ext cx="1683152"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线上巡检</a:t>
            </a:r>
          </a:p>
        </p:txBody>
      </p:sp>
      <p:sp>
        <p:nvSpPr>
          <p:cNvPr id="245" name="连接线"/>
          <p:cNvSpPr/>
          <p:nvPr/>
        </p:nvSpPr>
        <p:spPr>
          <a:xfrm>
            <a:off x="4404041" y="5870978"/>
            <a:ext cx="5200860" cy="26551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725" y="12386"/>
                  <a:pt x="13925" y="5186"/>
                  <a:pt x="21600" y="0"/>
                </a:cubicBezTo>
              </a:path>
            </a:pathLst>
          </a:custGeom>
          <a:ln w="127000">
            <a:solidFill>
              <a:schemeClr val="accent5"/>
            </a:solidFill>
            <a:miter lim="400000"/>
            <a:headEnd type="triangle"/>
          </a:ln>
        </p:spPr>
        <p:txBody>
          <a:bodyPr/>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1" name="图像" descr="图像"/>
          <p:cNvPicPr>
            <a:picLocks noChangeAspect="1"/>
          </p:cNvPicPr>
          <p:nvPr/>
        </p:nvPicPr>
        <p:blipFill>
          <a:blip r:embed="rId5"/>
          <a:stretch>
            <a:fillRect/>
          </a:stretch>
        </p:blipFill>
        <p:spPr>
          <a:xfrm>
            <a:off x="9608997" y="9376470"/>
            <a:ext cx="5221571" cy="2556955"/>
          </a:xfrm>
          <a:prstGeom prst="rect">
            <a:avLst/>
          </a:prstGeom>
          <a:ln w="12700">
            <a:miter lim="400000"/>
          </a:ln>
        </p:spPr>
      </p:pic>
      <p:sp>
        <p:nvSpPr>
          <p:cNvPr id="242" name="“一键”触发性测试，告别重复劳动。"/>
          <p:cNvSpPr txBox="1"/>
          <p:nvPr/>
        </p:nvSpPr>
        <p:spPr>
          <a:xfrm>
            <a:off x="14926766" y="10319782"/>
            <a:ext cx="6684522"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“一键”触发性测试，告别重复劳动。</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13001" y="3010747"/>
            <a:ext cx="17399000" cy="7233920"/>
          </a:xfrm>
        </p:spPr>
        <p:txBody>
          <a:bodyPr>
            <a:noAutofit/>
          </a:bodyPr>
          <a:lstStyle/>
          <a:p>
            <a:pPr>
              <a:lnSpc>
                <a:spcPct val="100000"/>
              </a:lnSpc>
            </a:pPr>
            <a:r>
              <a:rPr lang="zh-CN" altLang="en-US" sz="5333" dirty="0">
                <a:sym typeface="微软雅黑" panose="020B0503020204020204" pitchFamily="34" charset="-122"/>
              </a:rPr>
              <a:t>第</a:t>
            </a:r>
            <a:r>
              <a:rPr lang="en-US" altLang="zh-CN" sz="5333" dirty="0">
                <a:sym typeface="微软雅黑" panose="020B0503020204020204" pitchFamily="34" charset="-122"/>
              </a:rPr>
              <a:t>1</a:t>
            </a:r>
            <a:r>
              <a:rPr lang="zh-CN" altLang="en-US" sz="5333">
                <a:sym typeface="微软雅黑" panose="020B0503020204020204" pitchFamily="34" charset="-122"/>
              </a:rPr>
              <a:t>讲：开源 </a:t>
            </a:r>
            <a:r>
              <a:rPr lang="en-US" altLang="zh-CN" sz="5333">
                <a:sym typeface="微软雅黑" panose="020B0503020204020204" pitchFamily="34" charset="-122"/>
              </a:rPr>
              <a:t>MeterSphere </a:t>
            </a:r>
            <a:r>
              <a:rPr lang="zh-CN" altLang="en-US" sz="5333">
                <a:sym typeface="微软雅黑" panose="020B0503020204020204" pitchFamily="34" charset="-122"/>
              </a:rPr>
              <a:t>平台介绍</a:t>
            </a:r>
            <a:endParaRPr lang="en-US" altLang="zh-CN" sz="5333">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dirty="0">
                <a:sym typeface="微软雅黑" panose="020B0503020204020204" pitchFamily="34" charset="-122"/>
              </a:rPr>
              <a:t>2</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接口自动化测试</a:t>
            </a:r>
            <a:endParaRPr lang="en-US" altLang="zh-CN" sz="5333" dirty="0">
              <a:sym typeface="微软雅黑" panose="020B0503020204020204" pitchFamily="34" charset="-122"/>
            </a:endParaRPr>
          </a:p>
          <a:p>
            <a:pPr>
              <a:lnSpc>
                <a:spcPct val="100000"/>
              </a:lnSpc>
            </a:pPr>
            <a:r>
              <a:rPr lang="zh-CN" altLang="en-US" sz="5333" b="1">
                <a:sym typeface="微软雅黑" panose="020B0503020204020204" pitchFamily="34" charset="-122"/>
              </a:rPr>
              <a:t>第</a:t>
            </a:r>
            <a:r>
              <a:rPr lang="en-US" altLang="zh-CN" sz="5333" b="1">
                <a:sym typeface="微软雅黑" panose="020B0503020204020204" pitchFamily="34" charset="-122"/>
              </a:rPr>
              <a:t>3</a:t>
            </a:r>
            <a:r>
              <a:rPr lang="zh-CN" altLang="en-US" sz="5333" b="1">
                <a:sym typeface="微软雅黑" panose="020B0503020204020204" pitchFamily="34" charset="-122"/>
              </a:rPr>
              <a:t>讲：</a:t>
            </a:r>
            <a:r>
              <a:rPr lang="en-US" altLang="zh-CN" sz="5333" b="1">
                <a:sym typeface="微软雅黑" panose="020B0503020204020204" pitchFamily="34" charset="-122"/>
              </a:rPr>
              <a:t>MeterSphere UI</a:t>
            </a:r>
            <a:r>
              <a:rPr lang="zh-CN" altLang="en-US" sz="5333" b="1">
                <a:sym typeface="微软雅黑" panose="020B0503020204020204" pitchFamily="34" charset="-122"/>
              </a:rPr>
              <a:t>自动化测试</a:t>
            </a:r>
            <a:endParaRPr lang="en-US" altLang="zh-CN" sz="5333" b="1">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4</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性能测试和</a:t>
            </a:r>
            <a:r>
              <a:rPr lang="en-US" altLang="zh-CN" sz="5333">
                <a:sym typeface="微软雅黑" panose="020B0503020204020204" pitchFamily="34" charset="-122"/>
              </a:rPr>
              <a:t>JMeter</a:t>
            </a:r>
          </a:p>
          <a:p>
            <a:pPr>
              <a:lnSpc>
                <a:spcPct val="100000"/>
              </a:lnSpc>
            </a:pPr>
            <a:r>
              <a:rPr lang="zh-CN" altLang="en-US" sz="5333">
                <a:sym typeface="微软雅黑" panose="020B0503020204020204" pitchFamily="34" charset="-122"/>
              </a:rPr>
              <a:t>认证：认证考试平台介绍</a:t>
            </a:r>
          </a:p>
        </p:txBody>
      </p:sp>
    </p:spTree>
    <p:extLst>
      <p:ext uri="{BB962C8B-B14F-4D97-AF65-F5344CB8AC3E}">
        <p14:creationId xmlns:p14="http://schemas.microsoft.com/office/powerpoint/2010/main" val="19310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3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矩形"/>
          <p:cNvSpPr/>
          <p:nvPr/>
        </p:nvSpPr>
        <p:spPr>
          <a:xfrm>
            <a:off x="11095462" y="3424576"/>
            <a:ext cx="12275176" cy="2324766"/>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lstStyle/>
          <a:p>
            <a:pPr algn="l" defTabSz="821530">
              <a:lnSpc>
                <a:spcPct val="150000"/>
              </a:lnSpc>
              <a:defRPr sz="2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UI 自动化测试建设价值依旧是遵循测试金字塔原理。MeterSphere 开源设社区调研了的 219 份企业表单，其中 82.19% 的报名者所在的团队正在建设 Web 端 UI 自动化测试系统。</a:t>
            </a:r>
          </a:p>
        </p:txBody>
      </p:sp>
      <p:sp>
        <p:nvSpPr>
          <p:cNvPr id="793" name="文本框 1"/>
          <p:cNvSpPr txBox="1"/>
          <p:nvPr/>
        </p:nvSpPr>
        <p:spPr>
          <a:xfrm>
            <a:off x="5406408" y="776568"/>
            <a:ext cx="13500846"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UI 自动化的价值与问题</a:t>
            </a:r>
          </a:p>
        </p:txBody>
      </p:sp>
      <p:sp>
        <p:nvSpPr>
          <p:cNvPr id="794" name="文本框 2"/>
          <p:cNvSpPr txBox="1"/>
          <p:nvPr/>
        </p:nvSpPr>
        <p:spPr>
          <a:xfrm>
            <a:off x="15418737" y="6490790"/>
            <a:ext cx="4147432" cy="223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defTabSz="821530">
              <a:defRPr sz="44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维护成本</a:t>
            </a:r>
          </a:p>
          <a:p>
            <a:pPr defTabSz="821530">
              <a:defRPr sz="48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a:t>
            </a:r>
          </a:p>
          <a:p>
            <a:pPr defTabSz="821530">
              <a:defRPr sz="44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学习成本</a:t>
            </a:r>
          </a:p>
        </p:txBody>
      </p:sp>
      <p:sp>
        <p:nvSpPr>
          <p:cNvPr id="795" name="三角形"/>
          <p:cNvSpPr/>
          <p:nvPr/>
        </p:nvSpPr>
        <p:spPr>
          <a:xfrm>
            <a:off x="2174140" y="4465478"/>
            <a:ext cx="6855864" cy="5924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01600">
            <a:solidFill>
              <a:srgbClr val="5E5E5E"/>
            </a:solidFill>
            <a:miter lim="400000"/>
          </a:ln>
        </p:spPr>
        <p:txBody>
          <a:bodyPr lIns="71436" tIns="71436" rIns="71436" bIns="71436" anchor="ctr"/>
          <a:lstStyle/>
          <a:p>
            <a:pPr defTabSz="821530">
              <a:defRPr sz="3000"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6" name="线条"/>
          <p:cNvSpPr/>
          <p:nvPr/>
        </p:nvSpPr>
        <p:spPr>
          <a:xfrm>
            <a:off x="3162936" y="8675512"/>
            <a:ext cx="4878276" cy="1"/>
          </a:xfrm>
          <a:prstGeom prst="line">
            <a:avLst/>
          </a:prstGeom>
          <a:ln w="1016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7" name="线条"/>
          <p:cNvSpPr/>
          <p:nvPr/>
        </p:nvSpPr>
        <p:spPr>
          <a:xfrm>
            <a:off x="4530427" y="6375653"/>
            <a:ext cx="2163348" cy="1244"/>
          </a:xfrm>
          <a:prstGeom prst="line">
            <a:avLst/>
          </a:prstGeom>
          <a:ln w="101600">
            <a:solidFill>
              <a:srgbClr val="5E5E5E"/>
            </a:solidFill>
            <a:miter lim="400000"/>
          </a:ln>
        </p:spPr>
        <p:txBody>
          <a:bodyPr lIns="45718" tIns="45718" rIns="45718" bIns="45718"/>
          <a:lstStyle/>
          <a:p>
            <a:pPr defTabSz="821530">
              <a:defRPr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8" name="GUI 测试"/>
          <p:cNvSpPr txBox="1"/>
          <p:nvPr/>
        </p:nvSpPr>
        <p:spPr>
          <a:xfrm>
            <a:off x="4186523" y="5015658"/>
            <a:ext cx="2831098" cy="1209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defTabSz="457200">
              <a:lnSpc>
                <a:spcPct val="130000"/>
              </a:lnSpc>
              <a:defRPr sz="2800" b="0">
                <a:solidFill>
                  <a:srgbClr val="5E5E5E"/>
                </a:solidFill>
                <a:latin typeface="Helvetica Neue Light"/>
                <a:ea typeface="Helvetica Neue Light"/>
                <a:cs typeface="Helvetica Neue Light"/>
                <a:sym typeface="Helvetica Neue Light"/>
              </a:defRPr>
            </a:pPr>
            <a:r>
              <a:rPr>
                <a:latin typeface="微软雅黑" panose="020B0503020204020204" pitchFamily="34" charset="-122"/>
                <a:ea typeface="微软雅黑" panose="020B0503020204020204" pitchFamily="34" charset="-122"/>
                <a:sym typeface="微软雅黑" panose="020B0503020204020204" pitchFamily="34" charset="-122"/>
              </a:rPr>
              <a:t>GUI </a:t>
            </a:r>
          </a:p>
          <a:p>
            <a:pPr defTabSz="457200">
              <a:lnSpc>
                <a:spcPct val="130000"/>
              </a:lnSpc>
              <a:defRPr sz="2800" b="0">
                <a:solidFill>
                  <a:srgbClr val="5E5E5E"/>
                </a:solidFill>
                <a:latin typeface="Helvetica Neue Light"/>
                <a:ea typeface="Helvetica Neue Light"/>
                <a:cs typeface="Helvetica Neue Light"/>
                <a:sym typeface="Helvetica Neue Light"/>
              </a:defRPr>
            </a:pPr>
            <a:r>
              <a:rPr>
                <a:latin typeface="微软雅黑" panose="020B0503020204020204" pitchFamily="34" charset="-122"/>
                <a:ea typeface="微软雅黑" panose="020B0503020204020204" pitchFamily="34" charset="-122"/>
                <a:sym typeface="微软雅黑" panose="020B0503020204020204" pitchFamily="34" charset="-122"/>
              </a:rPr>
              <a:t>测试</a:t>
            </a:r>
          </a:p>
        </p:txBody>
      </p:sp>
      <p:sp>
        <p:nvSpPr>
          <p:cNvPr id="799" name="接口测试"/>
          <p:cNvSpPr txBox="1"/>
          <p:nvPr/>
        </p:nvSpPr>
        <p:spPr>
          <a:xfrm>
            <a:off x="4186523" y="7212783"/>
            <a:ext cx="2831099" cy="79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800" name="单元测试"/>
          <p:cNvSpPr txBox="1"/>
          <p:nvPr/>
        </p:nvSpPr>
        <p:spPr>
          <a:xfrm>
            <a:off x="4186523" y="9257940"/>
            <a:ext cx="2831099" cy="79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457200">
              <a:lnSpc>
                <a:spcPct val="130000"/>
              </a:lnSpc>
              <a:defRPr sz="3600"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单元测试</a:t>
            </a:r>
          </a:p>
        </p:txBody>
      </p:sp>
      <p:pic>
        <p:nvPicPr>
          <p:cNvPr id="801" name="线条 线条" descr="线条 线条"/>
          <p:cNvPicPr>
            <a:picLocks noChangeAspect="1"/>
          </p:cNvPicPr>
          <p:nvPr/>
        </p:nvPicPr>
        <p:blipFill>
          <a:blip r:embed="rId2"/>
          <a:stretch>
            <a:fillRect/>
          </a:stretch>
        </p:blipFill>
        <p:spPr>
          <a:xfrm rot="5400000">
            <a:off x="6036695" y="6862747"/>
            <a:ext cx="6423159" cy="774916"/>
          </a:xfrm>
          <a:prstGeom prst="rect">
            <a:avLst/>
          </a:prstGeom>
          <a:ln w="12700">
            <a:miter lim="400000"/>
          </a:ln>
        </p:spPr>
      </p:pic>
      <p:sp>
        <p:nvSpPr>
          <p:cNvPr id="802" name="高"/>
          <p:cNvSpPr txBox="1"/>
          <p:nvPr/>
        </p:nvSpPr>
        <p:spPr>
          <a:xfrm>
            <a:off x="9358971" y="4805572"/>
            <a:ext cx="605932"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高</a:t>
            </a:r>
          </a:p>
        </p:txBody>
      </p:sp>
      <p:sp>
        <p:nvSpPr>
          <p:cNvPr id="803" name="低"/>
          <p:cNvSpPr txBox="1"/>
          <p:nvPr/>
        </p:nvSpPr>
        <p:spPr>
          <a:xfrm>
            <a:off x="9358971" y="9285949"/>
            <a:ext cx="605932"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低</a:t>
            </a:r>
          </a:p>
        </p:txBody>
      </p:sp>
      <p:sp>
        <p:nvSpPr>
          <p:cNvPr id="804" name="测试成本"/>
          <p:cNvSpPr txBox="1"/>
          <p:nvPr/>
        </p:nvSpPr>
        <p:spPr>
          <a:xfrm>
            <a:off x="9352587" y="5939791"/>
            <a:ext cx="759820" cy="2196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6" tIns="71436" rIns="71436" bIns="71436" anchor="ctr">
            <a:spAutoFit/>
          </a:bodyPr>
          <a:lstStyle>
            <a:lvl1pPr defTabSz="821530">
              <a:defRPr sz="4000" b="0">
                <a:solidFill>
                  <a:srgbClr val="002060"/>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业务收益</a:t>
            </a:r>
          </a:p>
        </p:txBody>
      </p:sp>
      <p:pic>
        <p:nvPicPr>
          <p:cNvPr id="805" name="线条 线条" descr="线条 线条"/>
          <p:cNvPicPr>
            <a:picLocks noChangeAspect="1"/>
          </p:cNvPicPr>
          <p:nvPr/>
        </p:nvPicPr>
        <p:blipFill>
          <a:blip r:embed="rId3"/>
          <a:stretch>
            <a:fillRect/>
          </a:stretch>
        </p:blipFill>
        <p:spPr>
          <a:xfrm rot="5400000">
            <a:off x="-1447950" y="6905576"/>
            <a:ext cx="6409038" cy="774916"/>
          </a:xfrm>
          <a:prstGeom prst="rect">
            <a:avLst/>
          </a:prstGeom>
          <a:ln w="12700">
            <a:miter lim="400000"/>
          </a:ln>
        </p:spPr>
      </p:pic>
      <p:sp>
        <p:nvSpPr>
          <p:cNvPr id="806" name="快"/>
          <p:cNvSpPr txBox="1"/>
          <p:nvPr/>
        </p:nvSpPr>
        <p:spPr>
          <a:xfrm>
            <a:off x="821211" y="8934412"/>
            <a:ext cx="605932"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快</a:t>
            </a:r>
          </a:p>
        </p:txBody>
      </p:sp>
      <p:sp>
        <p:nvSpPr>
          <p:cNvPr id="807" name="慢"/>
          <p:cNvSpPr txBox="1"/>
          <p:nvPr/>
        </p:nvSpPr>
        <p:spPr>
          <a:xfrm>
            <a:off x="821211" y="4171201"/>
            <a:ext cx="605932"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慢</a:t>
            </a:r>
          </a:p>
        </p:txBody>
      </p:sp>
      <p:sp>
        <p:nvSpPr>
          <p:cNvPr id="808" name="测试速度"/>
          <p:cNvSpPr txBox="1"/>
          <p:nvPr/>
        </p:nvSpPr>
        <p:spPr>
          <a:xfrm>
            <a:off x="775045" y="5829813"/>
            <a:ext cx="698265" cy="19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6" tIns="71436" rIns="71436" bIns="71436" anchor="ctr">
            <a:spAutoFit/>
          </a:bodyPr>
          <a:lstStyle>
            <a:lvl1pPr defTabSz="82153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测试速度</a:t>
            </a:r>
          </a:p>
        </p:txBody>
      </p:sp>
      <p:sp>
        <p:nvSpPr>
          <p:cNvPr id="809" name="文本框 36"/>
          <p:cNvSpPr txBox="1"/>
          <p:nvPr/>
        </p:nvSpPr>
        <p:spPr>
          <a:xfrm>
            <a:off x="11575033" y="10478891"/>
            <a:ext cx="11834839" cy="8244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821530">
              <a:lnSpc>
                <a:spcPct val="150000"/>
              </a:lnSpc>
              <a:defRPr sz="3600" b="0">
                <a:solidFill>
                  <a:srgbClr val="4F4F4F"/>
                </a:solidFill>
              </a:defRPr>
            </a:pPr>
            <a:r>
              <a:rPr>
                <a:latin typeface="微软雅黑" panose="020B0503020204020204" pitchFamily="34" charset="-122"/>
                <a:ea typeface="微软雅黑" panose="020B0503020204020204" pitchFamily="34" charset="-122"/>
                <a:sym typeface="微软雅黑" panose="020B0503020204020204" pitchFamily="34" charset="-122"/>
              </a:rPr>
              <a:t>不是不想做 UI 自动化，而是如何解决两大核心问题？</a:t>
            </a:r>
          </a:p>
        </p:txBody>
      </p:sp>
      <p:sp>
        <p:nvSpPr>
          <p:cNvPr id="812" name="箭头: 上 108"/>
          <p:cNvSpPr/>
          <p:nvPr/>
        </p:nvSpPr>
        <p:spPr>
          <a:xfrm rot="10800000">
            <a:off x="17085031" y="9144139"/>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530">
              <a:defRPr sz="6400" b="0">
                <a:solidFill>
                  <a:srgbClr val="5E5E5E"/>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自动化测试框架调查"/>
          <p:cNvSpPr txBox="1"/>
          <p:nvPr/>
        </p:nvSpPr>
        <p:spPr>
          <a:xfrm>
            <a:off x="7774678" y="779606"/>
            <a:ext cx="8869813"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UI </a:t>
            </a:r>
            <a:r>
              <a:rPr>
                <a:latin typeface="微软雅黑" panose="020B0503020204020204" pitchFamily="34" charset="-122"/>
                <a:ea typeface="微软雅黑" panose="020B0503020204020204" pitchFamily="34" charset="-122"/>
                <a:sym typeface="微软雅黑" panose="020B0503020204020204" pitchFamily="34" charset="-122"/>
              </a:rPr>
              <a:t>自动化测试框架调查</a:t>
            </a:r>
          </a:p>
        </p:txBody>
      </p:sp>
      <p:graphicFrame>
        <p:nvGraphicFramePr>
          <p:cNvPr id="174" name="二维柱形图"/>
          <p:cNvGraphicFramePr/>
          <p:nvPr>
            <p:extLst>
              <p:ext uri="{D42A27DB-BD31-4B8C-83A1-F6EECF244321}">
                <p14:modId xmlns:p14="http://schemas.microsoft.com/office/powerpoint/2010/main" val="2862882994"/>
              </p:ext>
            </p:extLst>
          </p:nvPr>
        </p:nvGraphicFramePr>
        <p:xfrm>
          <a:off x="2333846" y="2563624"/>
          <a:ext cx="19716309" cy="8588752"/>
        </p:xfrm>
        <a:graphic>
          <a:graphicData uri="http://schemas.openxmlformats.org/drawingml/2006/chart">
            <c:chart xmlns:c="http://schemas.openxmlformats.org/drawingml/2006/chart" xmlns:r="http://schemas.openxmlformats.org/officeDocument/2006/relationships" r:id="rId2"/>
          </a:graphicData>
        </a:graphic>
      </p:graphicFrame>
      <p:sp>
        <p:nvSpPr>
          <p:cNvPr id="176" name="数据来源：2021 年测试工具调查报告（软件质量报道）"/>
          <p:cNvSpPr txBox="1"/>
          <p:nvPr/>
        </p:nvSpPr>
        <p:spPr>
          <a:xfrm>
            <a:off x="17828869" y="11196958"/>
            <a:ext cx="6428041" cy="452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355600">
              <a:defRPr sz="20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数据来源：2021 年测试工具调查报告（软件质量报道）</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eterSphere UI 测试模块内测活动进展"/>
          <p:cNvSpPr txBox="1"/>
          <p:nvPr/>
        </p:nvSpPr>
        <p:spPr>
          <a:xfrm>
            <a:off x="4791692" y="689708"/>
            <a:ext cx="14800616"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UI 测试模块内测活动进展</a:t>
            </a:r>
          </a:p>
        </p:txBody>
      </p:sp>
      <p:pic>
        <p:nvPicPr>
          <p:cNvPr id="180" name="1仪表板.png" descr="1仪表板.png"/>
          <p:cNvPicPr>
            <a:picLocks noChangeAspect="1"/>
          </p:cNvPicPr>
          <p:nvPr/>
        </p:nvPicPr>
        <p:blipFill>
          <a:blip r:embed="rId2"/>
          <a:stretch>
            <a:fillRect/>
          </a:stretch>
        </p:blipFill>
        <p:spPr>
          <a:xfrm>
            <a:off x="1307325" y="2431791"/>
            <a:ext cx="16347629" cy="9018194"/>
          </a:xfrm>
          <a:prstGeom prst="rect">
            <a:avLst/>
          </a:prstGeom>
          <a:ln w="12700">
            <a:miter lim="400000"/>
          </a:ln>
          <a:effectLst>
            <a:outerShdw blurRad="330200" dist="160164" dir="5400000" rotWithShape="0">
              <a:srgbClr val="000000">
                <a:alpha val="69445"/>
              </a:srgbClr>
            </a:outerShdw>
          </a:effectLst>
        </p:spPr>
      </p:pic>
      <p:pic>
        <p:nvPicPr>
          <p:cNvPr id="181" name="DataEase-01.png" descr="DataEase-01.png"/>
          <p:cNvPicPr>
            <a:picLocks noChangeAspect="1"/>
          </p:cNvPicPr>
          <p:nvPr/>
        </p:nvPicPr>
        <p:blipFill>
          <a:blip r:embed="rId3"/>
          <a:stretch>
            <a:fillRect/>
          </a:stretch>
        </p:blipFill>
        <p:spPr>
          <a:xfrm>
            <a:off x="19307179" y="6056049"/>
            <a:ext cx="3789745" cy="976635"/>
          </a:xfrm>
          <a:prstGeom prst="rect">
            <a:avLst/>
          </a:prstGeom>
          <a:ln w="12700">
            <a:miter lim="400000"/>
          </a:ln>
        </p:spPr>
      </p:pic>
      <p:sp>
        <p:nvSpPr>
          <p:cNvPr id="182" name="注：此仪表板使用 DataEase 开源数据可视化分析平台制作。"/>
          <p:cNvSpPr txBox="1"/>
          <p:nvPr/>
        </p:nvSpPr>
        <p:spPr>
          <a:xfrm>
            <a:off x="4902367" y="12910194"/>
            <a:ext cx="9982252"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注：此仪表板使用 DataEase 开源数据可视化分析平台制作。</a:t>
            </a:r>
          </a:p>
        </p:txBody>
      </p:sp>
      <p:sp>
        <p:nvSpPr>
          <p:cNvPr id="183" name="github.com/dataease"/>
          <p:cNvSpPr txBox="1"/>
          <p:nvPr/>
        </p:nvSpPr>
        <p:spPr>
          <a:xfrm>
            <a:off x="19272208" y="7094336"/>
            <a:ext cx="4316886"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github.com/dataease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5591808" y="890955"/>
            <a:ext cx="133164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持续测试是持续交付发展的必然需求</a:t>
            </a:r>
          </a:p>
        </p:txBody>
      </p:sp>
      <p:sp>
        <p:nvSpPr>
          <p:cNvPr id="130" name="矩形"/>
          <p:cNvSpPr/>
          <p:nvPr/>
        </p:nvSpPr>
        <p:spPr>
          <a:xfrm>
            <a:off x="1301615" y="9462589"/>
            <a:ext cx="127594" cy="2047876"/>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1" name="图像" descr="图像"/>
          <p:cNvPicPr>
            <a:picLocks noChangeAspect="1"/>
          </p:cNvPicPr>
          <p:nvPr/>
        </p:nvPicPr>
        <p:blipFill>
          <a:blip r:embed="rId2"/>
          <a:stretch>
            <a:fillRect/>
          </a:stretch>
        </p:blipFill>
        <p:spPr>
          <a:xfrm>
            <a:off x="443596" y="3224893"/>
            <a:ext cx="10498891" cy="5900957"/>
          </a:xfrm>
          <a:prstGeom prst="rect">
            <a:avLst/>
          </a:prstGeom>
          <a:ln w="12700">
            <a:miter lim="400000"/>
          </a:ln>
        </p:spPr>
      </p:pic>
      <p:sp>
        <p:nvSpPr>
          <p:cNvPr id="132" name="持续交付可以降低发布风险，提高可靠性，使软件能够根据用户反馈、市场变化和企业战略变更不断进行调整。"/>
          <p:cNvSpPr txBox="1"/>
          <p:nvPr/>
        </p:nvSpPr>
        <p:spPr>
          <a:xfrm>
            <a:off x="1539237" y="9583395"/>
            <a:ext cx="9288981" cy="180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just">
              <a:defRPr sz="3600" b="0">
                <a:solidFill>
                  <a:srgbClr val="5E5E5E"/>
                </a:solidFill>
              </a:defRPr>
            </a:pPr>
            <a:r>
              <a:rPr b="1">
                <a:solidFill>
                  <a:srgbClr val="783887"/>
                </a:solidFill>
                <a:latin typeface="微软雅黑" panose="020B0503020204020204" pitchFamily="34" charset="-122"/>
                <a:ea typeface="微软雅黑" panose="020B0503020204020204" pitchFamily="34" charset="-122"/>
                <a:sym typeface="微软雅黑" panose="020B0503020204020204" pitchFamily="34" charset="-122"/>
              </a:rPr>
              <a:t>持续交付</a:t>
            </a:r>
            <a:r>
              <a:rPr>
                <a:latin typeface="微软雅黑" panose="020B0503020204020204" pitchFamily="34" charset="-122"/>
                <a:ea typeface="微软雅黑" panose="020B0503020204020204" pitchFamily="34" charset="-122"/>
                <a:sym typeface="微软雅黑" panose="020B0503020204020204" pitchFamily="34" charset="-122"/>
              </a:rPr>
              <a:t>可以降低发布风险，提高可靠性，使软件能够根据用户反馈、市场变化和企业战略变更不断进行调整。</a:t>
            </a:r>
          </a:p>
        </p:txBody>
      </p:sp>
      <p:sp>
        <p:nvSpPr>
          <p:cNvPr id="133" name="持续交付能力是企业核心竞争力"/>
          <p:cNvSpPr txBox="1"/>
          <p:nvPr/>
        </p:nvSpPr>
        <p:spPr>
          <a:xfrm>
            <a:off x="2389254" y="2699812"/>
            <a:ext cx="6607577"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just">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持续交付能力是企业核心竞争力</a:t>
            </a:r>
          </a:p>
        </p:txBody>
      </p:sp>
      <p:pic>
        <p:nvPicPr>
          <p:cNvPr id="134" name="metersphere-登录图-01.jpg" descr="metersphere-登录图-01.jpg"/>
          <p:cNvPicPr>
            <a:picLocks noChangeAspect="1"/>
          </p:cNvPicPr>
          <p:nvPr/>
        </p:nvPicPr>
        <p:blipFill>
          <a:blip r:embed="rId3"/>
          <a:stretch>
            <a:fillRect/>
          </a:stretch>
        </p:blipFill>
        <p:spPr>
          <a:xfrm>
            <a:off x="14275854" y="4139712"/>
            <a:ext cx="8622401" cy="4071319"/>
          </a:xfrm>
          <a:prstGeom prst="rect">
            <a:avLst/>
          </a:prstGeom>
          <a:ln w="12700">
            <a:miter lim="400000"/>
          </a:ln>
        </p:spPr>
      </p:pic>
      <p:sp>
        <p:nvSpPr>
          <p:cNvPr id="135" name="持续测试能力保障业务足够可靠"/>
          <p:cNvSpPr txBox="1"/>
          <p:nvPr/>
        </p:nvSpPr>
        <p:spPr>
          <a:xfrm>
            <a:off x="14782481" y="2699812"/>
            <a:ext cx="6607577"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just">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持续测试能力保障业务足够可靠</a:t>
            </a:r>
          </a:p>
        </p:txBody>
      </p:sp>
      <p:sp>
        <p:nvSpPr>
          <p:cNvPr id="136" name="持续测试是执行自动化测试的过程，作为软件交付流水线的重要一环，持续测试帮助企业尽快获得软件发布后业务风险的反馈。"/>
          <p:cNvSpPr txBox="1"/>
          <p:nvPr/>
        </p:nvSpPr>
        <p:spPr>
          <a:xfrm>
            <a:off x="13471570" y="9583395"/>
            <a:ext cx="9288981" cy="180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just">
              <a:defRPr sz="3600" b="0">
                <a:solidFill>
                  <a:srgbClr val="5E5E5E"/>
                </a:solidFill>
              </a:defRPr>
            </a:pPr>
            <a:r>
              <a:rPr b="1">
                <a:solidFill>
                  <a:srgbClr val="783887"/>
                </a:solidFill>
                <a:latin typeface="微软雅黑" panose="020B0503020204020204" pitchFamily="34" charset="-122"/>
                <a:ea typeface="微软雅黑" panose="020B0503020204020204" pitchFamily="34" charset="-122"/>
                <a:sym typeface="微软雅黑" panose="020B0503020204020204" pitchFamily="34" charset="-122"/>
              </a:rPr>
              <a:t>持续测试</a:t>
            </a:r>
            <a:r>
              <a:rPr>
                <a:latin typeface="微软雅黑" panose="020B0503020204020204" pitchFamily="34" charset="-122"/>
                <a:ea typeface="微软雅黑" panose="020B0503020204020204" pitchFamily="34" charset="-122"/>
                <a:sym typeface="微软雅黑" panose="020B0503020204020204" pitchFamily="34" charset="-122"/>
              </a:rPr>
              <a:t>是执行自动化测试的过程，作为软件交付流水线的重要一环，持续测试帮助企业尽快获得软件发布后业务风险的反馈。</a:t>
            </a:r>
          </a:p>
        </p:txBody>
      </p:sp>
      <p:sp>
        <p:nvSpPr>
          <p:cNvPr id="137" name="矩形"/>
          <p:cNvSpPr/>
          <p:nvPr/>
        </p:nvSpPr>
        <p:spPr>
          <a:xfrm>
            <a:off x="13233947" y="9462589"/>
            <a:ext cx="127595" cy="2047876"/>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箭头 2"/>
          <p:cNvSpPr/>
          <p:nvPr/>
        </p:nvSpPr>
        <p:spPr>
          <a:xfrm rot="18900000">
            <a:off x="11088266" y="5363987"/>
            <a:ext cx="2138505" cy="1721937"/>
          </a:xfrm>
          <a:custGeom>
            <a:avLst/>
            <a:gdLst/>
            <a:ahLst/>
            <a:cxnLst>
              <a:cxn ang="0">
                <a:pos x="wd2" y="hd2"/>
              </a:cxn>
              <a:cxn ang="5400000">
                <a:pos x="wd2" y="hd2"/>
              </a:cxn>
              <a:cxn ang="10800000">
                <a:pos x="wd2" y="hd2"/>
              </a:cxn>
              <a:cxn ang="16200000">
                <a:pos x="wd2" y="hd2"/>
              </a:cxn>
            </a:cxnLst>
            <a:rect l="0" t="0" r="r" b="b"/>
            <a:pathLst>
              <a:path w="21600" h="21600" extrusionOk="0">
                <a:moveTo>
                  <a:pt x="10749" y="0"/>
                </a:moveTo>
                <a:cubicBezTo>
                  <a:pt x="8457" y="0"/>
                  <a:pt x="6373" y="1103"/>
                  <a:pt x="4819" y="2903"/>
                </a:cubicBezTo>
                <a:lnTo>
                  <a:pt x="6744" y="6147"/>
                </a:lnTo>
                <a:cubicBezTo>
                  <a:pt x="7744" y="4819"/>
                  <a:pt x="9169" y="3989"/>
                  <a:pt x="10749" y="3989"/>
                </a:cubicBezTo>
                <a:cubicBezTo>
                  <a:pt x="13751" y="3989"/>
                  <a:pt x="16189" y="6985"/>
                  <a:pt x="16232" y="10700"/>
                </a:cubicBezTo>
                <a:lnTo>
                  <a:pt x="14265" y="10700"/>
                </a:lnTo>
                <a:lnTo>
                  <a:pt x="17933" y="16883"/>
                </a:lnTo>
                <a:lnTo>
                  <a:pt x="21600" y="10700"/>
                </a:lnTo>
                <a:lnTo>
                  <a:pt x="19444" y="10700"/>
                </a:lnTo>
                <a:cubicBezTo>
                  <a:pt x="19401" y="4782"/>
                  <a:pt x="15525" y="0"/>
                  <a:pt x="10749" y="0"/>
                </a:cubicBezTo>
                <a:close/>
                <a:moveTo>
                  <a:pt x="3667" y="4515"/>
                </a:moveTo>
                <a:lnTo>
                  <a:pt x="0" y="10700"/>
                </a:lnTo>
                <a:lnTo>
                  <a:pt x="2054" y="10700"/>
                </a:lnTo>
                <a:cubicBezTo>
                  <a:pt x="2053" y="10733"/>
                  <a:pt x="2054" y="10767"/>
                  <a:pt x="2054" y="10801"/>
                </a:cubicBezTo>
                <a:cubicBezTo>
                  <a:pt x="2054" y="16766"/>
                  <a:pt x="5946" y="21600"/>
                  <a:pt x="10749" y="21600"/>
                </a:cubicBezTo>
                <a:cubicBezTo>
                  <a:pt x="13080" y="21600"/>
                  <a:pt x="15197" y="20461"/>
                  <a:pt x="16759" y="18607"/>
                </a:cubicBezTo>
                <a:lnTo>
                  <a:pt x="14814" y="15375"/>
                </a:lnTo>
                <a:cubicBezTo>
                  <a:pt x="13811" y="16749"/>
                  <a:pt x="12360" y="17611"/>
                  <a:pt x="10749" y="17611"/>
                </a:cubicBezTo>
                <a:cubicBezTo>
                  <a:pt x="7720" y="17611"/>
                  <a:pt x="5266" y="14563"/>
                  <a:pt x="5266" y="10801"/>
                </a:cubicBezTo>
                <a:cubicBezTo>
                  <a:pt x="5266" y="10767"/>
                  <a:pt x="5265" y="10733"/>
                  <a:pt x="5266" y="10700"/>
                </a:cubicBezTo>
                <a:lnTo>
                  <a:pt x="7335" y="10700"/>
                </a:lnTo>
                <a:lnTo>
                  <a:pt x="3667" y="4515"/>
                </a:lnTo>
                <a:close/>
              </a:path>
            </a:pathLst>
          </a:cu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保证交付足够快"/>
          <p:cNvSpPr txBox="1"/>
          <p:nvPr/>
        </p:nvSpPr>
        <p:spPr>
          <a:xfrm>
            <a:off x="9985919" y="4536994"/>
            <a:ext cx="698267" cy="337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7" tIns="71437" rIns="71437" bIns="71437" anchor="ctr">
            <a:spAutoFit/>
          </a:bodyPr>
          <a:lstStyle/>
          <a:p>
            <a:pPr algn="just">
              <a:defRPr sz="36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保证</a:t>
            </a:r>
            <a:r>
              <a:rPr>
                <a:solidFill>
                  <a:srgbClr val="783887"/>
                </a:solidFill>
                <a:latin typeface="微软雅黑" panose="020B0503020204020204" pitchFamily="34" charset="-122"/>
                <a:ea typeface="微软雅黑" panose="020B0503020204020204" pitchFamily="34" charset="-122"/>
                <a:sym typeface="微软雅黑" panose="020B0503020204020204" pitchFamily="34" charset="-122"/>
              </a:rPr>
              <a:t>交付足够快</a:t>
            </a:r>
          </a:p>
        </p:txBody>
      </p:sp>
      <p:sp>
        <p:nvSpPr>
          <p:cNvPr id="140" name="保证业务足够稳"/>
          <p:cNvSpPr txBox="1"/>
          <p:nvPr/>
        </p:nvSpPr>
        <p:spPr>
          <a:xfrm>
            <a:off x="13624193" y="4536994"/>
            <a:ext cx="698267" cy="337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eaVert" wrap="none" lIns="71437" tIns="71437" rIns="71437" bIns="71437" anchor="ctr">
            <a:spAutoFit/>
          </a:bodyPr>
          <a:lstStyle/>
          <a:p>
            <a:pPr algn="just">
              <a:defRPr sz="36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保证</a:t>
            </a:r>
            <a:r>
              <a:rPr>
                <a:solidFill>
                  <a:srgbClr val="783887"/>
                </a:solidFill>
                <a:latin typeface="微软雅黑" panose="020B0503020204020204" pitchFamily="34" charset="-122"/>
                <a:ea typeface="微软雅黑" panose="020B0503020204020204" pitchFamily="34" charset="-122"/>
                <a:sym typeface="微软雅黑" panose="020B0503020204020204" pitchFamily="34" charset="-122"/>
              </a:rPr>
              <a:t>业务足够稳</a:t>
            </a:r>
          </a:p>
        </p:txBody>
      </p:sp>
      <p:sp>
        <p:nvSpPr>
          <p:cNvPr id="141" name="催生"/>
          <p:cNvSpPr txBox="1"/>
          <p:nvPr/>
        </p:nvSpPr>
        <p:spPr>
          <a:xfrm>
            <a:off x="11620389" y="4257600"/>
            <a:ext cx="1067599"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just">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催生</a:t>
            </a:r>
          </a:p>
        </p:txBody>
      </p:sp>
      <p:sp>
        <p:nvSpPr>
          <p:cNvPr id="142" name="促进"/>
          <p:cNvSpPr txBox="1"/>
          <p:nvPr/>
        </p:nvSpPr>
        <p:spPr>
          <a:xfrm>
            <a:off x="11620389" y="7501223"/>
            <a:ext cx="1067599"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just">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促进</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主流开源 UI 测试框架对比"/>
          <p:cNvSpPr txBox="1"/>
          <p:nvPr/>
        </p:nvSpPr>
        <p:spPr>
          <a:xfrm>
            <a:off x="5230459" y="461108"/>
            <a:ext cx="13923082"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主流开源 UI 测试框架对比</a:t>
            </a:r>
          </a:p>
        </p:txBody>
      </p:sp>
      <p:graphicFrame>
        <p:nvGraphicFramePr>
          <p:cNvPr id="186" name="表格"/>
          <p:cNvGraphicFramePr/>
          <p:nvPr>
            <p:extLst>
              <p:ext uri="{D42A27DB-BD31-4B8C-83A1-F6EECF244321}">
                <p14:modId xmlns:p14="http://schemas.microsoft.com/office/powerpoint/2010/main" val="913037920"/>
              </p:ext>
            </p:extLst>
          </p:nvPr>
        </p:nvGraphicFramePr>
        <p:xfrm>
          <a:off x="1866902" y="1770269"/>
          <a:ext cx="21093114" cy="9992712"/>
        </p:xfrm>
        <a:graphic>
          <a:graphicData uri="http://schemas.openxmlformats.org/drawingml/2006/table">
            <a:tbl>
              <a:tblPr firstRow="1" firstCol="1"/>
              <a:tblGrid>
                <a:gridCol w="3013302">
                  <a:extLst>
                    <a:ext uri="{9D8B030D-6E8A-4147-A177-3AD203B41FA5}">
                      <a16:colId xmlns:a16="http://schemas.microsoft.com/office/drawing/2014/main" val="20000"/>
                    </a:ext>
                  </a:extLst>
                </a:gridCol>
                <a:gridCol w="3013302">
                  <a:extLst>
                    <a:ext uri="{9D8B030D-6E8A-4147-A177-3AD203B41FA5}">
                      <a16:colId xmlns:a16="http://schemas.microsoft.com/office/drawing/2014/main" val="20001"/>
                    </a:ext>
                  </a:extLst>
                </a:gridCol>
                <a:gridCol w="3013302">
                  <a:extLst>
                    <a:ext uri="{9D8B030D-6E8A-4147-A177-3AD203B41FA5}">
                      <a16:colId xmlns:a16="http://schemas.microsoft.com/office/drawing/2014/main" val="20002"/>
                    </a:ext>
                  </a:extLst>
                </a:gridCol>
                <a:gridCol w="3013302">
                  <a:extLst>
                    <a:ext uri="{9D8B030D-6E8A-4147-A177-3AD203B41FA5}">
                      <a16:colId xmlns:a16="http://schemas.microsoft.com/office/drawing/2014/main" val="20003"/>
                    </a:ext>
                  </a:extLst>
                </a:gridCol>
                <a:gridCol w="3013302">
                  <a:extLst>
                    <a:ext uri="{9D8B030D-6E8A-4147-A177-3AD203B41FA5}">
                      <a16:colId xmlns:a16="http://schemas.microsoft.com/office/drawing/2014/main" val="20004"/>
                    </a:ext>
                  </a:extLst>
                </a:gridCol>
                <a:gridCol w="3013302">
                  <a:extLst>
                    <a:ext uri="{9D8B030D-6E8A-4147-A177-3AD203B41FA5}">
                      <a16:colId xmlns:a16="http://schemas.microsoft.com/office/drawing/2014/main" val="20005"/>
                    </a:ext>
                  </a:extLst>
                </a:gridCol>
                <a:gridCol w="3013302">
                  <a:extLst>
                    <a:ext uri="{9D8B030D-6E8A-4147-A177-3AD203B41FA5}">
                      <a16:colId xmlns:a16="http://schemas.microsoft.com/office/drawing/2014/main" val="20006"/>
                    </a:ext>
                  </a:extLst>
                </a:gridCol>
              </a:tblGrid>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特性/技术</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Selenium</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Cypress</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TestCafe</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Playwright</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Protractor</a:t>
                      </a:r>
                    </a:p>
                  </a:txBody>
                  <a:tcPr marL="50800" marR="50800" marT="50800" marB="50800" anchor="ctr" horzOverflow="overflow">
                    <a:solidFill>
                      <a:srgbClr val="783887"/>
                    </a:solidFill>
                  </a:tcPr>
                </a:tc>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WebDriverIO</a:t>
                      </a:r>
                    </a:p>
                  </a:txBody>
                  <a:tcPr marL="50800" marR="50800" marT="50800" marB="50800" anchor="ctr" horzOverflow="overflow">
                    <a:solidFill>
                      <a:srgbClr val="783887"/>
                    </a:solidFill>
                  </a:tcPr>
                </a:tc>
                <a:extLst>
                  <a:ext uri="{0D108BD9-81ED-4DB2-BD59-A6C34878D82A}">
                    <a16:rowId xmlns:a16="http://schemas.microsoft.com/office/drawing/2014/main" val="10000"/>
                  </a:ext>
                </a:extLst>
              </a:tr>
              <a:tr h="1560205">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脚本语言</a:t>
                      </a:r>
                    </a:p>
                  </a:txBody>
                  <a:tcPr marL="50800" marR="50800" marT="50800" marB="50800" anchor="ctr" horzOverflow="overflow">
                    <a:solidFill>
                      <a:srgbClr val="929292"/>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Python</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 .NET</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Python</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 .NET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JavaScript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TypeScript</a:t>
                      </a:r>
                    </a:p>
                  </a:txBody>
                  <a:tcPr marL="50800" marR="50800" marT="50800" marB="50800" horzOverflow="overflow">
                    <a:solidFill>
                      <a:srgbClr val="D6D5D5"/>
                    </a:solidFill>
                  </a:tcPr>
                </a:tc>
                <a:extLst>
                  <a:ext uri="{0D108BD9-81ED-4DB2-BD59-A6C34878D82A}">
                    <a16:rowId xmlns:a16="http://schemas.microsoft.com/office/drawing/2014/main" val="10001"/>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运行时依赖</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WebDriver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Node.js</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Node.js</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Node.js</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WebDriver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WebDriver</a:t>
                      </a:r>
                    </a:p>
                  </a:txBody>
                  <a:tcPr marL="50800" marR="50800" marT="50800" marB="50800" anchor="ctr" horzOverflow="overflow">
                    <a:solidFill>
                      <a:srgbClr val="D6D5D5"/>
                    </a:solidFill>
                  </a:tcPr>
                </a:tc>
                <a:extLst>
                  <a:ext uri="{0D108BD9-81ED-4DB2-BD59-A6C34878D82A}">
                    <a16:rowId xmlns:a16="http://schemas.microsoft.com/office/drawing/2014/main" val="10002"/>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自动化原理</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基于 WebDriver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注入脚本到被测应用</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注入脚本到被测应用</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注入脚本到被测应用</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基于 WebDriver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基于 WebDriver</a:t>
                      </a:r>
                    </a:p>
                  </a:txBody>
                  <a:tcPr marL="50800" marR="50800" marT="50800" marB="50800" anchor="ctr" horzOverflow="overflow">
                    <a:solidFill>
                      <a:srgbClr val="D6D5D5"/>
                    </a:solidFill>
                  </a:tcPr>
                </a:tc>
                <a:extLst>
                  <a:ext uri="{0D108BD9-81ED-4DB2-BD59-A6C34878D82A}">
                    <a16:rowId xmlns:a16="http://schemas.microsoft.com/office/drawing/2014/main" val="10003"/>
                  </a:ext>
                </a:extLst>
              </a:tr>
              <a:tr h="2145282">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浏览器支持</a:t>
                      </a:r>
                    </a:p>
                  </a:txBody>
                  <a:tcPr marL="50800" marR="50800" marT="50800" marB="50800" anchor="ctr" horzOverflow="overflow">
                    <a:solidFill>
                      <a:srgbClr val="929292"/>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IE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Electron</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Brave</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IE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 Mobile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 Mobile</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IE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IE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Chrome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Edge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FireFox</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IE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Safari</a:t>
                      </a:r>
                    </a:p>
                  </a:txBody>
                  <a:tcPr marL="50800" marR="50800" marT="50800" marB="50800" horzOverflow="overflow">
                    <a:solidFill>
                      <a:srgbClr val="D6D5D5"/>
                    </a:solidFill>
                  </a:tcPr>
                </a:tc>
                <a:extLst>
                  <a:ext uri="{0D108BD9-81ED-4DB2-BD59-A6C34878D82A}">
                    <a16:rowId xmlns:a16="http://schemas.microsoft.com/office/drawing/2014/main" val="10004"/>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多 Tab，IFrame 支持</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extLst>
                  <a:ext uri="{0D108BD9-81ED-4DB2-BD59-A6C34878D82A}">
                    <a16:rowId xmlns:a16="http://schemas.microsoft.com/office/drawing/2014/main" val="10005"/>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并行测试</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extLst>
                  <a:ext uri="{0D108BD9-81ED-4DB2-BD59-A6C34878D82A}">
                    <a16:rowId xmlns:a16="http://schemas.microsoft.com/office/drawing/2014/main" val="10006"/>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自动等待元素</a:t>
                      </a:r>
                    </a:p>
                  </a:txBody>
                  <a:tcPr marL="50800" marR="50800" marT="50800" marB="50800" anchor="ctr" horzOverflow="overflow">
                    <a:solidFill>
                      <a:srgbClr val="929292"/>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是</a:t>
                      </a: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extLst>
                  <a:ext uri="{0D108BD9-81ED-4DB2-BD59-A6C34878D82A}">
                    <a16:rowId xmlns:a16="http://schemas.microsoft.com/office/drawing/2014/main" val="10007"/>
                  </a:ext>
                </a:extLst>
              </a:tr>
              <a:tr h="1852744">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原生 DOM 选择器</a:t>
                      </a:r>
                    </a:p>
                  </a:txBody>
                  <a:tcPr marL="50800" marR="50800" marT="50800" marB="50800" anchor="ctr" horzOverflow="overflow">
                    <a:solidFill>
                      <a:srgbClr val="929292"/>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XPath</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XPath</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Role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Vue</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React</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Angular</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XPath</a:t>
                      </a:r>
                    </a:p>
                  </a:txBody>
                  <a:tcPr marL="50800" marR="50800" marT="50800" marB="50800" horzOverflow="overflow">
                    <a:solidFill>
                      <a:srgbClr val="D6D5D5"/>
                    </a:solidFill>
                  </a:tcPr>
                </a:tc>
                <a:tc>
                  <a:txBody>
                    <a:bodyPr/>
                    <a:lstStyle/>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CSS</a:t>
                      </a:r>
                    </a:p>
                    <a:p>
                      <a:pPr marL="277812" indent="-277812" algn="l" defTabSz="914400">
                        <a:buSzPct val="145000"/>
                        <a:buChar char="•"/>
                        <a:defRPr sz="2000">
                          <a:solidFill>
                            <a:srgbClr val="5E5E5E"/>
                          </a:solidFill>
                          <a:sym typeface="Helvetica Neue"/>
                        </a:defRPr>
                      </a:pPr>
                      <a:r>
                        <a:rPr>
                          <a:latin typeface="微软雅黑" panose="020B0503020204020204" pitchFamily="34" charset="-122"/>
                          <a:ea typeface="微软雅黑" panose="020B0503020204020204" pitchFamily="34" charset="-122"/>
                          <a:sym typeface="微软雅黑" panose="020B0503020204020204" pitchFamily="34" charset="-122"/>
                        </a:rPr>
                        <a:t>XPath</a:t>
                      </a:r>
                    </a:p>
                  </a:txBody>
                  <a:tcPr marL="50800" marR="50800" marT="50800" marB="50800" horzOverflow="overflow">
                    <a:solidFill>
                      <a:srgbClr val="D6D5D5"/>
                    </a:solidFill>
                  </a:tcPr>
                </a:tc>
                <a:extLst>
                  <a:ext uri="{0D108BD9-81ED-4DB2-BD59-A6C34878D82A}">
                    <a16:rowId xmlns:a16="http://schemas.microsoft.com/office/drawing/2014/main" val="10008"/>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录制插件</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Selenium-IDE…</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Cypress Studio…</a:t>
                      </a: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Headless Recorder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Protractor Recorder</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WebDriverIO Expoter</a:t>
                      </a:r>
                    </a:p>
                  </a:txBody>
                  <a:tcPr marL="50800" marR="50800" marT="50800" marB="50800" anchor="ctr" horzOverflow="overflow">
                    <a:solidFill>
                      <a:srgbClr val="D6D5D5"/>
                    </a:solidFill>
                  </a:tcPr>
                </a:tc>
                <a:extLst>
                  <a:ext uri="{0D108BD9-81ED-4DB2-BD59-A6C34878D82A}">
                    <a16:rowId xmlns:a16="http://schemas.microsoft.com/office/drawing/2014/main" val="10009"/>
                  </a:ext>
                </a:extLst>
              </a:tr>
              <a:tr h="525189">
                <a:tc>
                  <a:txBody>
                    <a:bodyPr/>
                    <a:lstStyle/>
                    <a:p>
                      <a:pPr algn="ctr" defTabSz="914400">
                        <a:defRPr sz="1800" b="0">
                          <a:solidFill>
                            <a:srgbClr val="000000"/>
                          </a:solidFill>
                        </a:defRPr>
                      </a:pPr>
                      <a:r>
                        <a:rPr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分布式解决方案</a:t>
                      </a:r>
                    </a:p>
                  </a:txBody>
                  <a:tcPr marL="50800" marR="50800" marT="50800" marB="50800" anchor="ctr" horzOverflow="overflow">
                    <a:solidFill>
                      <a:srgbClr val="929292"/>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Gird</a:t>
                      </a: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2000">
                          <a:solidFill>
                            <a:srgbClr val="5E5E5E"/>
                          </a:solidFill>
                          <a:sym typeface="Helvetica Neue"/>
                        </a:defRPr>
                      </a:pPr>
                      <a:endParaRPr>
                        <a:latin typeface="微软雅黑" panose="020B0503020204020204" pitchFamily="34" charset="-122"/>
                        <a:ea typeface="微软雅黑" panose="020B0503020204020204" pitchFamily="34" charset="-122"/>
                        <a:sym typeface="微软雅黑" panose="020B0503020204020204" pitchFamily="34" charset="-122"/>
                      </a:endParaRP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Gird</a:t>
                      </a:r>
                    </a:p>
                  </a:txBody>
                  <a:tcPr marL="50800" marR="50800" marT="50800" marB="50800" anchor="ctr" horzOverflow="overflow">
                    <a:solidFill>
                      <a:srgbClr val="D6D5D5"/>
                    </a:solidFill>
                  </a:tcPr>
                </a:tc>
                <a:tc>
                  <a:txBody>
                    <a:bodyPr/>
                    <a:lstStyle/>
                    <a:p>
                      <a:pPr algn="l" defTabSz="914400">
                        <a:defRPr sz="1800">
                          <a:solidFill>
                            <a:srgbClr val="000000"/>
                          </a:solidFill>
                        </a:defRPr>
                      </a:pPr>
                      <a:r>
                        <a:rPr sz="20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Gird</a:t>
                      </a:r>
                    </a:p>
                  </a:txBody>
                  <a:tcPr marL="50800" marR="50800" marT="50800" marB="50800" anchor="ctr" horzOverflow="overflow">
                    <a:solidFill>
                      <a:srgbClr val="D6D5D5"/>
                    </a:solidFill>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脚本语言支持最多的有：Selenium、Playwright。…"/>
          <p:cNvSpPr txBox="1"/>
          <p:nvPr/>
        </p:nvSpPr>
        <p:spPr>
          <a:xfrm>
            <a:off x="569322" y="2062917"/>
            <a:ext cx="23245356" cy="9367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marL="347265" indent="-347265" algn="l">
              <a:lnSpc>
                <a:spcPct val="140000"/>
              </a:lnSpc>
              <a:buClr>
                <a:srgbClr val="5E5E5E"/>
              </a:buClr>
              <a:buSzPct val="145000"/>
              <a:buChar char="•"/>
              <a:defRPr sz="360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脚本语言支持最多的有：Selenium、Playwright。</a:t>
            </a:r>
          </a:p>
          <a:p>
            <a:pPr marL="347265" indent="-347265" algn="l">
              <a:lnSpc>
                <a:spcPct val="140000"/>
              </a:lnSpc>
              <a:buClr>
                <a:srgbClr val="5E5E5E"/>
              </a:buClr>
              <a:buSzPct val="145000"/>
              <a:buChar char="•"/>
              <a:defRPr sz="3600" b="0">
                <a:solidFill>
                  <a:srgbClr val="5E5E5E"/>
                </a:solidFill>
              </a:defRPr>
            </a:pPr>
            <a:r>
              <a:rPr b="1">
                <a:latin typeface="微软雅黑" panose="020B0503020204020204" pitchFamily="34" charset="-122"/>
                <a:ea typeface="微软雅黑" panose="020B0503020204020204" pitchFamily="34" charset="-122"/>
                <a:sym typeface="微软雅黑" panose="020B0503020204020204" pitchFamily="34" charset="-122"/>
              </a:rPr>
              <a:t>从 WebDriver 纵向对比来看 Selenium、Protractor、WebDriverIO：</a:t>
            </a:r>
            <a:r>
              <a:rPr>
                <a:latin typeface="微软雅黑" panose="020B0503020204020204" pitchFamily="34" charset="-122"/>
                <a:ea typeface="微软雅黑" panose="020B0503020204020204" pitchFamily="34" charset="-122"/>
                <a:sym typeface="微软雅黑" panose="020B0503020204020204" pitchFamily="34" charset="-122"/>
              </a:rPr>
              <a:t>在语言支持上，Selenium 由于提供了多种语言 API，因此 Selenium 有更多的潜在用户群体；另外，Protractor 专门是给第一代 AngularJS 框架设计的，如今早已过时。</a:t>
            </a:r>
          </a:p>
          <a:p>
            <a:pPr marL="347265" indent="-347265" algn="l">
              <a:lnSpc>
                <a:spcPct val="140000"/>
              </a:lnSpc>
              <a:buClr>
                <a:srgbClr val="5E5E5E"/>
              </a:buClr>
              <a:buSzPct val="145000"/>
              <a:buChar char="•"/>
              <a:defRPr sz="3600" b="0">
                <a:solidFill>
                  <a:srgbClr val="5E5E5E"/>
                </a:solidFill>
              </a:defRPr>
            </a:pPr>
            <a:r>
              <a:rPr b="1">
                <a:latin typeface="微软雅黑" panose="020B0503020204020204" pitchFamily="34" charset="-122"/>
                <a:ea typeface="微软雅黑" panose="020B0503020204020204" pitchFamily="34" charset="-122"/>
                <a:sym typeface="微软雅黑" panose="020B0503020204020204" pitchFamily="34" charset="-122"/>
              </a:rPr>
              <a:t>从运行时来对比  Selenium、Cypress、TestCafe、Playwright：</a:t>
            </a:r>
            <a:r>
              <a:rPr>
                <a:latin typeface="微软雅黑" panose="020B0503020204020204" pitchFamily="34" charset="-122"/>
                <a:ea typeface="微软雅黑" panose="020B0503020204020204" pitchFamily="34" charset="-122"/>
                <a:sym typeface="微软雅黑" panose="020B0503020204020204" pitchFamily="34" charset="-122"/>
              </a:rPr>
              <a:t>Selenium 和其他两款支持并行测试，而 Cypress 不支持；Selenium 由于没有将自身注入被测应用，不能自动等待元素，其余 3 款现代测试框架均支持。</a:t>
            </a:r>
          </a:p>
          <a:p>
            <a:pPr marL="347265" indent="-347265" algn="l">
              <a:lnSpc>
                <a:spcPct val="140000"/>
              </a:lnSpc>
              <a:buClr>
                <a:srgbClr val="5E5E5E"/>
              </a:buClr>
              <a:buSzPct val="145000"/>
              <a:buChar char="•"/>
              <a:defRPr sz="3600" b="0">
                <a:solidFill>
                  <a:srgbClr val="5E5E5E"/>
                </a:solidFill>
              </a:defRPr>
            </a:pPr>
            <a:r>
              <a:rPr b="1">
                <a:latin typeface="微软雅黑" panose="020B0503020204020204" pitchFamily="34" charset="-122"/>
                <a:ea typeface="微软雅黑" panose="020B0503020204020204" pitchFamily="34" charset="-122"/>
                <a:sym typeface="微软雅黑" panose="020B0503020204020204" pitchFamily="34" charset="-122"/>
              </a:rPr>
              <a:t>从选择器来看：</a:t>
            </a:r>
            <a:r>
              <a:rPr>
                <a:latin typeface="微软雅黑" panose="020B0503020204020204" pitchFamily="34" charset="-122"/>
                <a:ea typeface="微软雅黑" panose="020B0503020204020204" pitchFamily="34" charset="-122"/>
                <a:sym typeface="微软雅黑" panose="020B0503020204020204" pitchFamily="34" charset="-122"/>
              </a:rPr>
              <a:t>Selenium 支持 CSS、XPath；而原生的 Cypress 与 TestCafe 只支持 CSS，其余选择器需要使用插件来扩展；微软的 Playwright 支持最多。</a:t>
            </a:r>
          </a:p>
          <a:p>
            <a:pPr marL="347265" indent="-347265" algn="l">
              <a:lnSpc>
                <a:spcPct val="140000"/>
              </a:lnSpc>
              <a:buClr>
                <a:srgbClr val="5E5E5E"/>
              </a:buClr>
              <a:buSzPct val="145000"/>
              <a:buChar char="•"/>
              <a:defRPr sz="3600" b="0">
                <a:solidFill>
                  <a:srgbClr val="5E5E5E"/>
                </a:solidFill>
              </a:defRPr>
            </a:pPr>
            <a:r>
              <a:rPr b="1">
                <a:latin typeface="微软雅黑" panose="020B0503020204020204" pitchFamily="34" charset="-122"/>
                <a:ea typeface="微软雅黑" panose="020B0503020204020204" pitchFamily="34" charset="-122"/>
                <a:sym typeface="微软雅黑" panose="020B0503020204020204" pitchFamily="34" charset="-122"/>
              </a:rPr>
              <a:t>从录制插件以及分布式测试解决方案来说：</a:t>
            </a:r>
            <a:r>
              <a:rPr>
                <a:latin typeface="微软雅黑" panose="020B0503020204020204" pitchFamily="34" charset="-122"/>
                <a:ea typeface="微软雅黑" panose="020B0503020204020204" pitchFamily="34" charset="-122"/>
                <a:sym typeface="微软雅黑" panose="020B0503020204020204" pitchFamily="34" charset="-122"/>
              </a:rPr>
              <a:t>Selenium 以及其余两款基于 WebDriver 的框架来说是比较现成的，剩下的其他框架在分布式测试解决的方案上面存在不足。</a:t>
            </a:r>
            <a:r>
              <a:rPr b="1">
                <a:latin typeface="微软雅黑" panose="020B0503020204020204" pitchFamily="34" charset="-122"/>
                <a:ea typeface="微软雅黑" panose="020B0503020204020204" pitchFamily="34" charset="-122"/>
                <a:sym typeface="微软雅黑" panose="020B0503020204020204" pitchFamily="34" charset="-122"/>
              </a:rPr>
              <a:t>因此在快速构建企业 UI 自动化工具方面，Selenium 的优越性可想而知！</a:t>
            </a:r>
          </a:p>
        </p:txBody>
      </p:sp>
      <p:sp>
        <p:nvSpPr>
          <p:cNvPr id="189" name="选择 Selenium UI 测试框架的理由"/>
          <p:cNvSpPr txBox="1"/>
          <p:nvPr/>
        </p:nvSpPr>
        <p:spPr>
          <a:xfrm>
            <a:off x="5230459" y="408354"/>
            <a:ext cx="13923082"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选择 Selenium UI 测试框架的理由</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MeterSphere UI 自动化思维导图"/>
          <p:cNvSpPr txBox="1"/>
          <p:nvPr/>
        </p:nvSpPr>
        <p:spPr>
          <a:xfrm>
            <a:off x="6472043" y="665284"/>
            <a:ext cx="12130281"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UI 自动化思维导图</a:t>
            </a:r>
          </a:p>
        </p:txBody>
      </p:sp>
      <p:grpSp>
        <p:nvGrpSpPr>
          <p:cNvPr id="2" name="组合 1">
            <a:extLst>
              <a:ext uri="{FF2B5EF4-FFF2-40B4-BE49-F238E27FC236}">
                <a16:creationId xmlns:a16="http://schemas.microsoft.com/office/drawing/2014/main" id="{09C21683-3D33-A11F-20F9-59FCDDD34B7C}"/>
              </a:ext>
            </a:extLst>
          </p:cNvPr>
          <p:cNvGrpSpPr/>
          <p:nvPr/>
        </p:nvGrpSpPr>
        <p:grpSpPr>
          <a:xfrm>
            <a:off x="3366947" y="2375390"/>
            <a:ext cx="17990374" cy="9504480"/>
            <a:chOff x="3170078" y="1600235"/>
            <a:chExt cx="19186863" cy="10832196"/>
          </a:xfrm>
        </p:grpSpPr>
        <p:sp>
          <p:nvSpPr>
            <p:cNvPr id="296" name="后端"/>
            <p:cNvSpPr/>
            <p:nvPr/>
          </p:nvSpPr>
          <p:spPr>
            <a:xfrm>
              <a:off x="6966638" y="10484540"/>
              <a:ext cx="1270001" cy="964544"/>
            </a:xfrm>
            <a:prstGeom prst="rect">
              <a:avLst/>
            </a:prstGeom>
            <a:solidFill>
              <a:srgbClr val="9670A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后端</a:t>
              </a:r>
            </a:p>
          </p:txBody>
        </p:sp>
        <p:sp>
          <p:nvSpPr>
            <p:cNvPr id="297" name="前端"/>
            <p:cNvSpPr/>
            <p:nvPr/>
          </p:nvSpPr>
          <p:spPr>
            <a:xfrm>
              <a:off x="6966638" y="4238372"/>
              <a:ext cx="1270001" cy="964544"/>
            </a:xfrm>
            <a:prstGeom prst="rect">
              <a:avLst/>
            </a:prstGeom>
            <a:solidFill>
              <a:srgbClr val="9670A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前端</a:t>
              </a:r>
            </a:p>
          </p:txBody>
        </p:sp>
        <p:sp>
          <p:nvSpPr>
            <p:cNvPr id="298" name="UI 测试自动化"/>
            <p:cNvSpPr/>
            <p:nvPr/>
          </p:nvSpPr>
          <p:spPr>
            <a:xfrm>
              <a:off x="3170078" y="5815074"/>
              <a:ext cx="3097872" cy="964544"/>
            </a:xfrm>
            <a:prstGeom prst="rect">
              <a:avLst/>
            </a:prstGeom>
            <a:solidFill>
              <a:srgbClr val="703B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测试自动化</a:t>
              </a:r>
            </a:p>
          </p:txBody>
        </p:sp>
        <p:sp>
          <p:nvSpPr>
            <p:cNvPr id="299" name="线条"/>
            <p:cNvSpPr/>
            <p:nvPr/>
          </p:nvSpPr>
          <p:spPr>
            <a:xfrm>
              <a:off x="4732971" y="10966812"/>
              <a:ext cx="22479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0" name="线条"/>
            <p:cNvSpPr/>
            <p:nvPr/>
          </p:nvSpPr>
          <p:spPr>
            <a:xfrm>
              <a:off x="4732971" y="4720643"/>
              <a:ext cx="22479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1" name="线条"/>
            <p:cNvSpPr/>
            <p:nvPr/>
          </p:nvSpPr>
          <p:spPr>
            <a:xfrm flipV="1">
              <a:off x="4719014" y="6748312"/>
              <a:ext cx="1" cy="4221287"/>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2" name="线条"/>
            <p:cNvSpPr/>
            <p:nvPr/>
          </p:nvSpPr>
          <p:spPr>
            <a:xfrm flipV="1">
              <a:off x="4737889" y="4721198"/>
              <a:ext cx="1" cy="1098607"/>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3" name="线条"/>
            <p:cNvSpPr/>
            <p:nvPr/>
          </p:nvSpPr>
          <p:spPr>
            <a:xfrm flipV="1">
              <a:off x="13229869" y="2277675"/>
              <a:ext cx="1" cy="1036134"/>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4" name="线条"/>
            <p:cNvSpPr/>
            <p:nvPr/>
          </p:nvSpPr>
          <p:spPr>
            <a:xfrm flipV="1">
              <a:off x="8795753" y="3171798"/>
              <a:ext cx="1" cy="389890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5" name="线条"/>
            <p:cNvSpPr/>
            <p:nvPr/>
          </p:nvSpPr>
          <p:spPr>
            <a:xfrm flipV="1">
              <a:off x="11561402" y="1838298"/>
              <a:ext cx="1" cy="2639517"/>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6" name="线条"/>
            <p:cNvSpPr/>
            <p:nvPr/>
          </p:nvSpPr>
          <p:spPr>
            <a:xfrm flipV="1">
              <a:off x="8212771" y="4720643"/>
              <a:ext cx="584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 name="线条"/>
            <p:cNvSpPr/>
            <p:nvPr/>
          </p:nvSpPr>
          <p:spPr>
            <a:xfrm>
              <a:off x="8209050" y="10966812"/>
              <a:ext cx="590097"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 name="恢复"/>
            <p:cNvSpPr txBox="1"/>
            <p:nvPr/>
          </p:nvSpPr>
          <p:spPr>
            <a:xfrm>
              <a:off x="13655422" y="3018825"/>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恢复</a:t>
              </a:r>
            </a:p>
          </p:txBody>
        </p:sp>
        <p:sp>
          <p:nvSpPr>
            <p:cNvPr id="309" name="暂停"/>
            <p:cNvSpPr txBox="1"/>
            <p:nvPr/>
          </p:nvSpPr>
          <p:spPr>
            <a:xfrm>
              <a:off x="13655422" y="1990126"/>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暂停</a:t>
              </a:r>
            </a:p>
          </p:txBody>
        </p:sp>
        <p:sp>
          <p:nvSpPr>
            <p:cNvPr id="310" name="定位元素"/>
            <p:cNvSpPr txBox="1"/>
            <p:nvPr/>
          </p:nvSpPr>
          <p:spPr>
            <a:xfrm>
              <a:off x="11968800" y="4176344"/>
              <a:ext cx="1466849"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定位元素</a:t>
              </a:r>
            </a:p>
          </p:txBody>
        </p:sp>
        <p:sp>
          <p:nvSpPr>
            <p:cNvPr id="311" name="回放"/>
            <p:cNvSpPr txBox="1"/>
            <p:nvPr/>
          </p:nvSpPr>
          <p:spPr>
            <a:xfrm>
              <a:off x="11992247" y="2509415"/>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回放</a:t>
              </a:r>
            </a:p>
          </p:txBody>
        </p:sp>
        <p:sp>
          <p:nvSpPr>
            <p:cNvPr id="312" name="录制"/>
            <p:cNvSpPr txBox="1"/>
            <p:nvPr/>
          </p:nvSpPr>
          <p:spPr>
            <a:xfrm>
              <a:off x="11982369" y="1600235"/>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录制</a:t>
              </a:r>
            </a:p>
          </p:txBody>
        </p:sp>
        <p:sp>
          <p:nvSpPr>
            <p:cNvPr id="313" name="浏览器插件"/>
            <p:cNvSpPr txBox="1"/>
            <p:nvPr/>
          </p:nvSpPr>
          <p:spPr>
            <a:xfrm>
              <a:off x="9281031" y="2882877"/>
              <a:ext cx="1795095"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a:lvl1pPr>
            </a:lstStyle>
            <a:p>
              <a:r>
                <a:rPr>
                  <a:latin typeface="微软雅黑" panose="020B0503020204020204" pitchFamily="34" charset="-122"/>
                  <a:ea typeface="微软雅黑" panose="020B0503020204020204" pitchFamily="34" charset="-122"/>
                  <a:sym typeface="微软雅黑" panose="020B0503020204020204" pitchFamily="34" charset="-122"/>
                </a:rPr>
                <a:t>浏览器插件</a:t>
              </a:r>
            </a:p>
          </p:txBody>
        </p:sp>
        <p:sp>
          <p:nvSpPr>
            <p:cNvPr id="314" name="线条"/>
            <p:cNvSpPr/>
            <p:nvPr/>
          </p:nvSpPr>
          <p:spPr>
            <a:xfrm>
              <a:off x="11565571" y="1842743"/>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5" name="线条"/>
            <p:cNvSpPr/>
            <p:nvPr/>
          </p:nvSpPr>
          <p:spPr>
            <a:xfrm>
              <a:off x="11061853" y="3166311"/>
              <a:ext cx="468797"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6" name="线条"/>
            <p:cNvSpPr/>
            <p:nvPr/>
          </p:nvSpPr>
          <p:spPr>
            <a:xfrm>
              <a:off x="8796971" y="3175549"/>
              <a:ext cx="415257"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 name="线条"/>
            <p:cNvSpPr/>
            <p:nvPr/>
          </p:nvSpPr>
          <p:spPr>
            <a:xfrm>
              <a:off x="12759371" y="2802088"/>
              <a:ext cx="4699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8" name="线条"/>
            <p:cNvSpPr/>
            <p:nvPr/>
          </p:nvSpPr>
          <p:spPr>
            <a:xfrm>
              <a:off x="11565571" y="4458191"/>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9" name="线条"/>
            <p:cNvSpPr/>
            <p:nvPr/>
          </p:nvSpPr>
          <p:spPr>
            <a:xfrm>
              <a:off x="11565571" y="2802088"/>
              <a:ext cx="451928"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0" name="线条"/>
            <p:cNvSpPr/>
            <p:nvPr/>
          </p:nvSpPr>
          <p:spPr>
            <a:xfrm>
              <a:off x="13229270" y="3311498"/>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1" name="线条"/>
            <p:cNvSpPr/>
            <p:nvPr/>
          </p:nvSpPr>
          <p:spPr>
            <a:xfrm>
              <a:off x="13229270" y="2282798"/>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2" name="调度器"/>
            <p:cNvSpPr txBox="1"/>
            <p:nvPr/>
          </p:nvSpPr>
          <p:spPr>
            <a:xfrm>
              <a:off x="8715311" y="10679258"/>
              <a:ext cx="1138603"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a:lvl1pPr>
            </a:lstStyle>
            <a:p>
              <a:r>
                <a:rPr>
                  <a:latin typeface="微软雅黑" panose="020B0503020204020204" pitchFamily="34" charset="-122"/>
                  <a:ea typeface="微软雅黑" panose="020B0503020204020204" pitchFamily="34" charset="-122"/>
                  <a:sym typeface="微软雅黑" panose="020B0503020204020204" pitchFamily="34" charset="-122"/>
                </a:rPr>
                <a:t>调度器</a:t>
              </a:r>
            </a:p>
          </p:txBody>
        </p:sp>
        <p:sp>
          <p:nvSpPr>
            <p:cNvPr id="323" name="MeterSphere UI 模块"/>
            <p:cNvSpPr txBox="1"/>
            <p:nvPr/>
          </p:nvSpPr>
          <p:spPr>
            <a:xfrm>
              <a:off x="9082310" y="6780305"/>
              <a:ext cx="351496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UI 模块</a:t>
              </a:r>
            </a:p>
          </p:txBody>
        </p:sp>
        <p:sp>
          <p:nvSpPr>
            <p:cNvPr id="324" name="CSS"/>
            <p:cNvSpPr txBox="1"/>
            <p:nvPr/>
          </p:nvSpPr>
          <p:spPr>
            <a:xfrm>
              <a:off x="14288910" y="4608687"/>
              <a:ext cx="752229"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CSS</a:t>
              </a:r>
            </a:p>
          </p:txBody>
        </p:sp>
        <p:sp>
          <p:nvSpPr>
            <p:cNvPr id="325" name="XPath"/>
            <p:cNvSpPr txBox="1"/>
            <p:nvPr/>
          </p:nvSpPr>
          <p:spPr>
            <a:xfrm>
              <a:off x="14253116" y="3653879"/>
              <a:ext cx="107192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XPath</a:t>
              </a:r>
            </a:p>
          </p:txBody>
        </p:sp>
        <p:sp>
          <p:nvSpPr>
            <p:cNvPr id="326" name="线条"/>
            <p:cNvSpPr/>
            <p:nvPr/>
          </p:nvSpPr>
          <p:spPr>
            <a:xfrm>
              <a:off x="8796971" y="7072977"/>
              <a:ext cx="454880"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 name="线条"/>
            <p:cNvSpPr/>
            <p:nvPr/>
          </p:nvSpPr>
          <p:spPr>
            <a:xfrm flipV="1">
              <a:off x="12853619" y="6804689"/>
              <a:ext cx="1" cy="2371065"/>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 name="报告"/>
            <p:cNvSpPr txBox="1"/>
            <p:nvPr/>
          </p:nvSpPr>
          <p:spPr>
            <a:xfrm>
              <a:off x="13271499" y="8863457"/>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报告</a:t>
              </a:r>
            </a:p>
          </p:txBody>
        </p:sp>
        <p:sp>
          <p:nvSpPr>
            <p:cNvPr id="329" name="元素库"/>
            <p:cNvSpPr txBox="1"/>
            <p:nvPr/>
          </p:nvSpPr>
          <p:spPr>
            <a:xfrm>
              <a:off x="13259775" y="8237058"/>
              <a:ext cx="1138603"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元素库</a:t>
              </a:r>
            </a:p>
          </p:txBody>
        </p:sp>
        <p:sp>
          <p:nvSpPr>
            <p:cNvPr id="330" name="步骤"/>
            <p:cNvSpPr txBox="1"/>
            <p:nvPr/>
          </p:nvSpPr>
          <p:spPr>
            <a:xfrm>
              <a:off x="13279644" y="6512017"/>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步骤</a:t>
              </a:r>
            </a:p>
          </p:txBody>
        </p:sp>
        <p:sp>
          <p:nvSpPr>
            <p:cNvPr id="331" name="线条"/>
            <p:cNvSpPr/>
            <p:nvPr/>
          </p:nvSpPr>
          <p:spPr>
            <a:xfrm>
              <a:off x="12347019" y="7072977"/>
              <a:ext cx="468797"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2" name="线条"/>
            <p:cNvSpPr/>
            <p:nvPr/>
          </p:nvSpPr>
          <p:spPr>
            <a:xfrm>
              <a:off x="12848271" y="9156130"/>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3" name="线条"/>
            <p:cNvSpPr/>
            <p:nvPr/>
          </p:nvSpPr>
          <p:spPr>
            <a:xfrm>
              <a:off x="12848271" y="8529731"/>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4" name="线条"/>
            <p:cNvSpPr/>
            <p:nvPr/>
          </p:nvSpPr>
          <p:spPr>
            <a:xfrm>
              <a:off x="12848271" y="6804690"/>
              <a:ext cx="460863"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5" name="线条"/>
            <p:cNvSpPr/>
            <p:nvPr/>
          </p:nvSpPr>
          <p:spPr>
            <a:xfrm flipV="1">
              <a:off x="14552909" y="5607711"/>
              <a:ext cx="1" cy="2371065"/>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6" name="调用后端接口运行"/>
            <p:cNvSpPr txBox="1"/>
            <p:nvPr/>
          </p:nvSpPr>
          <p:spPr>
            <a:xfrm>
              <a:off x="14897896" y="7675973"/>
              <a:ext cx="2779833"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调用后端接口运行</a:t>
              </a:r>
            </a:p>
          </p:txBody>
        </p:sp>
        <p:sp>
          <p:nvSpPr>
            <p:cNvPr id="337" name="导入导出插件脚本"/>
            <p:cNvSpPr txBox="1"/>
            <p:nvPr/>
          </p:nvSpPr>
          <p:spPr>
            <a:xfrm>
              <a:off x="14897896" y="7089955"/>
              <a:ext cx="2779833"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导入导出插件脚本</a:t>
              </a:r>
            </a:p>
          </p:txBody>
        </p:sp>
        <p:sp>
          <p:nvSpPr>
            <p:cNvPr id="338" name="编排"/>
            <p:cNvSpPr txBox="1"/>
            <p:nvPr/>
          </p:nvSpPr>
          <p:spPr>
            <a:xfrm>
              <a:off x="14968234" y="5325167"/>
              <a:ext cx="81035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编排</a:t>
              </a:r>
            </a:p>
          </p:txBody>
        </p:sp>
        <p:sp>
          <p:nvSpPr>
            <p:cNvPr id="339" name="线条"/>
            <p:cNvSpPr/>
            <p:nvPr/>
          </p:nvSpPr>
          <p:spPr>
            <a:xfrm>
              <a:off x="14092870" y="6796955"/>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0" name="线条"/>
            <p:cNvSpPr/>
            <p:nvPr/>
          </p:nvSpPr>
          <p:spPr>
            <a:xfrm>
              <a:off x="14550070" y="7971499"/>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1" name="线条"/>
            <p:cNvSpPr/>
            <p:nvPr/>
          </p:nvSpPr>
          <p:spPr>
            <a:xfrm>
              <a:off x="14550070" y="7383226"/>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2" name="线条"/>
            <p:cNvSpPr/>
            <p:nvPr/>
          </p:nvSpPr>
          <p:spPr>
            <a:xfrm>
              <a:off x="14550070" y="5620411"/>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3" name="转换为浏览器插件支持的 Selenium 脚本"/>
            <p:cNvSpPr txBox="1"/>
            <p:nvPr/>
          </p:nvSpPr>
          <p:spPr>
            <a:xfrm>
              <a:off x="14735472" y="5914553"/>
              <a:ext cx="6064001"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转换为浏览器插件支持的 Selenium 脚本</a:t>
              </a:r>
            </a:p>
          </p:txBody>
        </p:sp>
        <p:sp>
          <p:nvSpPr>
            <p:cNvPr id="344" name="线条"/>
            <p:cNvSpPr/>
            <p:nvPr/>
          </p:nvSpPr>
          <p:spPr>
            <a:xfrm>
              <a:off x="14550070" y="6208683"/>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5" name="调用浏览器插件本地运行/调用本地 WebDriver 运行"/>
            <p:cNvSpPr txBox="1"/>
            <p:nvPr/>
          </p:nvSpPr>
          <p:spPr>
            <a:xfrm>
              <a:off x="14612389" y="6500571"/>
              <a:ext cx="7744552"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调用浏览器插件本地运行/调用本地 WebDriver 运行</a:t>
              </a:r>
            </a:p>
          </p:txBody>
        </p:sp>
        <p:sp>
          <p:nvSpPr>
            <p:cNvPr id="346" name="线条"/>
            <p:cNvSpPr/>
            <p:nvPr/>
          </p:nvSpPr>
          <p:spPr>
            <a:xfrm>
              <a:off x="14550070" y="6796956"/>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7" name="本地 Debug / 唤起前端插件调试"/>
            <p:cNvSpPr txBox="1"/>
            <p:nvPr/>
          </p:nvSpPr>
          <p:spPr>
            <a:xfrm>
              <a:off x="10432156" y="11847083"/>
              <a:ext cx="4927107"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本地 Debug / 唤起前端插件调试</a:t>
              </a:r>
            </a:p>
          </p:txBody>
        </p:sp>
        <p:sp>
          <p:nvSpPr>
            <p:cNvPr id="348" name="生成报告"/>
            <p:cNvSpPr txBox="1"/>
            <p:nvPr/>
          </p:nvSpPr>
          <p:spPr>
            <a:xfrm>
              <a:off x="10609534" y="11274254"/>
              <a:ext cx="1466849"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生成报告</a:t>
              </a:r>
            </a:p>
          </p:txBody>
        </p:sp>
        <p:sp>
          <p:nvSpPr>
            <p:cNvPr id="349" name="运行前端场景"/>
            <p:cNvSpPr txBox="1"/>
            <p:nvPr/>
          </p:nvSpPr>
          <p:spPr>
            <a:xfrm>
              <a:off x="10597581" y="9489856"/>
              <a:ext cx="2123341"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运行前端场景</a:t>
              </a:r>
            </a:p>
          </p:txBody>
        </p:sp>
        <p:sp>
          <p:nvSpPr>
            <p:cNvPr id="350" name="与现有 Node-Controller 运行调度整合"/>
            <p:cNvSpPr txBox="1"/>
            <p:nvPr/>
          </p:nvSpPr>
          <p:spPr>
            <a:xfrm>
              <a:off x="10352225" y="10084263"/>
              <a:ext cx="5887911"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与现有 Node-Controller 运行调度整合</a:t>
              </a:r>
            </a:p>
          </p:txBody>
        </p:sp>
        <p:sp>
          <p:nvSpPr>
            <p:cNvPr id="351" name="截图/视频录制回放"/>
            <p:cNvSpPr txBox="1"/>
            <p:nvPr/>
          </p:nvSpPr>
          <p:spPr>
            <a:xfrm>
              <a:off x="10543300" y="10679257"/>
              <a:ext cx="2920020" cy="585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截图/视频录制回放</a:t>
              </a:r>
            </a:p>
          </p:txBody>
        </p:sp>
        <p:sp>
          <p:nvSpPr>
            <p:cNvPr id="352" name="线条"/>
            <p:cNvSpPr/>
            <p:nvPr/>
          </p:nvSpPr>
          <p:spPr>
            <a:xfrm flipV="1">
              <a:off x="13836025" y="3938717"/>
              <a:ext cx="1" cy="1036134"/>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3" name="线条"/>
            <p:cNvSpPr/>
            <p:nvPr/>
          </p:nvSpPr>
          <p:spPr>
            <a:xfrm>
              <a:off x="13365526" y="4463131"/>
              <a:ext cx="4699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4" name="线条"/>
            <p:cNvSpPr/>
            <p:nvPr/>
          </p:nvSpPr>
          <p:spPr>
            <a:xfrm>
              <a:off x="13835426" y="4972541"/>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5" name="线条"/>
            <p:cNvSpPr/>
            <p:nvPr/>
          </p:nvSpPr>
          <p:spPr>
            <a:xfrm>
              <a:off x="13835426" y="3943841"/>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6" name="线条"/>
            <p:cNvSpPr/>
            <p:nvPr/>
          </p:nvSpPr>
          <p:spPr>
            <a:xfrm flipV="1">
              <a:off x="10241979" y="9778567"/>
              <a:ext cx="1" cy="2371065"/>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7" name="线条"/>
            <p:cNvSpPr/>
            <p:nvPr/>
          </p:nvSpPr>
          <p:spPr>
            <a:xfrm>
              <a:off x="9781942" y="10967812"/>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8" name="线条"/>
            <p:cNvSpPr/>
            <p:nvPr/>
          </p:nvSpPr>
          <p:spPr>
            <a:xfrm>
              <a:off x="10239142" y="12142355"/>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9" name="线条"/>
            <p:cNvSpPr/>
            <p:nvPr/>
          </p:nvSpPr>
          <p:spPr>
            <a:xfrm>
              <a:off x="10239142" y="11554083"/>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0" name="线条"/>
            <p:cNvSpPr/>
            <p:nvPr/>
          </p:nvSpPr>
          <p:spPr>
            <a:xfrm>
              <a:off x="10239142" y="9791268"/>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1" name="线条"/>
            <p:cNvSpPr/>
            <p:nvPr/>
          </p:nvSpPr>
          <p:spPr>
            <a:xfrm>
              <a:off x="10239142" y="10379540"/>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2" name="线条"/>
            <p:cNvSpPr/>
            <p:nvPr/>
          </p:nvSpPr>
          <p:spPr>
            <a:xfrm>
              <a:off x="10239142" y="10967812"/>
              <a:ext cx="45720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MeterSphere UI 自动化执行过程"/>
          <p:cNvSpPr txBox="1"/>
          <p:nvPr/>
        </p:nvSpPr>
        <p:spPr>
          <a:xfrm>
            <a:off x="6444094" y="770792"/>
            <a:ext cx="12301105"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UI 自动化执行过程</a:t>
            </a:r>
          </a:p>
        </p:txBody>
      </p:sp>
      <p:sp>
        <p:nvSpPr>
          <p:cNvPr id="365" name="文本框 1"/>
          <p:cNvSpPr txBox="1"/>
          <p:nvPr/>
        </p:nvSpPr>
        <p:spPr>
          <a:xfrm>
            <a:off x="16313671" y="4125125"/>
            <a:ext cx="7303209" cy="6735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marL="472281" indent="-472281" algn="l" defTabSz="821689">
              <a:lnSpc>
                <a:spcPct val="160000"/>
              </a:lnSpc>
              <a:buSzPct val="145000"/>
              <a:buChar char="•"/>
              <a:defRPr sz="3400">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编辑场景</a:t>
            </a:r>
          </a:p>
          <a:p>
            <a:pPr marL="1485900" lvl="2" indent="-571500" algn="l" defTabSz="821689">
              <a:lnSpc>
                <a:spcPct val="160000"/>
              </a:lnSpc>
              <a:buSzPct val="100000"/>
              <a:buFont typeface="Arial"/>
              <a:buChar char="•"/>
              <a:defRPr sz="340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UI 界面编辑场景</a:t>
            </a:r>
          </a:p>
          <a:p>
            <a:pPr marL="1485900" lvl="2" indent="-571500" algn="l" defTabSz="821689">
              <a:lnSpc>
                <a:spcPct val="160000"/>
              </a:lnSpc>
              <a:buSzPct val="100000"/>
              <a:buFont typeface="Arial"/>
              <a:buChar char="•"/>
              <a:defRPr sz="340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插件录制并导入</a:t>
            </a:r>
          </a:p>
          <a:p>
            <a:pPr marL="472281" indent="-472281" algn="l" defTabSz="821689">
              <a:lnSpc>
                <a:spcPct val="160000"/>
              </a:lnSpc>
              <a:buSzPct val="145000"/>
              <a:buChar char="•"/>
              <a:defRPr sz="3400">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解释器解析场景并生成 Selenium 脚本</a:t>
            </a:r>
          </a:p>
          <a:p>
            <a:pPr marL="472281" indent="-472281" algn="l" defTabSz="821689">
              <a:lnSpc>
                <a:spcPct val="160000"/>
              </a:lnSpc>
              <a:buSzPct val="145000"/>
              <a:buChar char="•"/>
              <a:defRPr sz="3400">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执行器执行</a:t>
            </a:r>
          </a:p>
          <a:p>
            <a:pPr marL="1485900" lvl="2" indent="-571500" algn="l" defTabSz="821689">
              <a:lnSpc>
                <a:spcPct val="160000"/>
              </a:lnSpc>
              <a:buSzPct val="100000"/>
              <a:buFont typeface="Arial"/>
              <a:buChar char="•"/>
              <a:defRPr sz="340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单机模式</a:t>
            </a:r>
          </a:p>
          <a:p>
            <a:pPr marL="1485900" lvl="2" indent="-571500" algn="l" defTabSz="821689">
              <a:lnSpc>
                <a:spcPct val="160000"/>
              </a:lnSpc>
              <a:buSzPct val="100000"/>
              <a:buFont typeface="Arial"/>
              <a:buChar char="•"/>
              <a:defRPr sz="340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集群模式</a:t>
            </a:r>
          </a:p>
        </p:txBody>
      </p:sp>
      <p:grpSp>
        <p:nvGrpSpPr>
          <p:cNvPr id="2" name="组合 1">
            <a:extLst>
              <a:ext uri="{FF2B5EF4-FFF2-40B4-BE49-F238E27FC236}">
                <a16:creationId xmlns:a16="http://schemas.microsoft.com/office/drawing/2014/main" id="{70044507-EB07-2A64-B0B5-2F3AE2585F13}"/>
              </a:ext>
            </a:extLst>
          </p:cNvPr>
          <p:cNvGrpSpPr/>
          <p:nvPr/>
        </p:nvGrpSpPr>
        <p:grpSpPr>
          <a:xfrm>
            <a:off x="1175436" y="2693473"/>
            <a:ext cx="13771487" cy="9017881"/>
            <a:chOff x="489636" y="2658304"/>
            <a:chExt cx="15734384" cy="10495806"/>
          </a:xfrm>
        </p:grpSpPr>
        <p:sp>
          <p:nvSpPr>
            <p:cNvPr id="366" name="圆角矩形"/>
            <p:cNvSpPr/>
            <p:nvPr/>
          </p:nvSpPr>
          <p:spPr>
            <a:xfrm>
              <a:off x="7604004" y="8282737"/>
              <a:ext cx="5085480" cy="2314693"/>
            </a:xfrm>
            <a:prstGeom prst="roundRect">
              <a:avLst>
                <a:gd name="adj" fmla="val 21291"/>
              </a:avLst>
            </a:prstGeom>
            <a:solidFill>
              <a:srgbClr val="C5BDE6"/>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7" name="MeterSphere自研插件…"/>
            <p:cNvSpPr/>
            <p:nvPr/>
          </p:nvSpPr>
          <p:spPr>
            <a:xfrm>
              <a:off x="12703468" y="4968899"/>
              <a:ext cx="3520552" cy="1156516"/>
            </a:xfrm>
            <a:prstGeom prst="roundRect">
              <a:avLst>
                <a:gd name="adj" fmla="val 13411"/>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b="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MeterSphere自研插件</a:t>
              </a:r>
            </a:p>
            <a:p>
              <a:pPr>
                <a:defRPr sz="2200" b="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（待开发）</a:t>
              </a:r>
            </a:p>
          </p:txBody>
        </p:sp>
        <p:sp>
          <p:nvSpPr>
            <p:cNvPr id="368" name="MeterSphere Frontend"/>
            <p:cNvSpPr/>
            <p:nvPr/>
          </p:nvSpPr>
          <p:spPr>
            <a:xfrm>
              <a:off x="8506317" y="4968899"/>
              <a:ext cx="3324163" cy="1156516"/>
            </a:xfrm>
            <a:prstGeom prst="roundRect">
              <a:avLst>
                <a:gd name="adj" fmla="val 13317"/>
              </a:avLst>
            </a:prstGeom>
            <a:solidFill>
              <a:srgbClr val="C5BDE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i="1"/>
              </a:lvl1pPr>
            </a:lstStyle>
            <a:p>
              <a:pPr>
                <a:defRPr i="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MeterSphere Frontend</a:t>
              </a:r>
            </a:p>
          </p:txBody>
        </p:sp>
        <p:sp>
          <p:nvSpPr>
            <p:cNvPr id="369" name="圆角矩形"/>
            <p:cNvSpPr/>
            <p:nvPr/>
          </p:nvSpPr>
          <p:spPr>
            <a:xfrm>
              <a:off x="489636" y="8916302"/>
              <a:ext cx="5461001" cy="1647150"/>
            </a:xfrm>
            <a:prstGeom prst="roundRect">
              <a:avLst>
                <a:gd name="adj" fmla="val 18627"/>
              </a:avLst>
            </a:prstGeom>
            <a:solidFill>
              <a:srgbClr val="C5BDE6"/>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0" name="Selenium IDE…"/>
            <p:cNvSpPr/>
            <p:nvPr/>
          </p:nvSpPr>
          <p:spPr>
            <a:xfrm>
              <a:off x="1178930" y="4968899"/>
              <a:ext cx="2906806" cy="1156516"/>
            </a:xfrm>
            <a:prstGeom prst="roundRect">
              <a:avLst>
                <a:gd name="adj" fmla="val 16971"/>
              </a:avLst>
            </a:prstGeom>
            <a:solidFill>
              <a:srgbClr val="C5BDE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b="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Selenium IDE</a:t>
              </a:r>
            </a:p>
            <a:p>
              <a:pPr>
                <a:defRPr sz="2200" b="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浏览器插件</a:t>
              </a:r>
            </a:p>
          </p:txBody>
        </p:sp>
        <p:sp>
          <p:nvSpPr>
            <p:cNvPr id="371" name="本地 WebDriver"/>
            <p:cNvSpPr/>
            <p:nvPr/>
          </p:nvSpPr>
          <p:spPr>
            <a:xfrm>
              <a:off x="1350100" y="6839398"/>
              <a:ext cx="2906806" cy="1156517"/>
            </a:xfrm>
            <a:prstGeom prst="roundRect">
              <a:avLst>
                <a:gd name="adj" fmla="val 17733"/>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i="1"/>
              </a:lvl1pPr>
            </a:lstStyle>
            <a:p>
              <a:pPr>
                <a:defRPr i="0">
                  <a:latin typeface="+mn-lt"/>
                  <a:ea typeface="+mn-ea"/>
                  <a:cs typeface="+mn-cs"/>
                  <a:sym typeface="Helvetica Neue Medium"/>
                </a:defRPr>
              </a:pPr>
              <a:r>
                <a:rPr i="1">
                  <a:latin typeface="微软雅黑" panose="020B0503020204020204" pitchFamily="34" charset="-122"/>
                  <a:ea typeface="微软雅黑" panose="020B0503020204020204" pitchFamily="34" charset="-122"/>
                  <a:sym typeface="微软雅黑" panose="020B0503020204020204" pitchFamily="34" charset="-122"/>
                </a:rPr>
                <a:t>本地 WebDriver</a:t>
              </a:r>
            </a:p>
          </p:txBody>
        </p:sp>
        <p:sp>
          <p:nvSpPr>
            <p:cNvPr id="372" name="Selenium Grid"/>
            <p:cNvSpPr txBox="1"/>
            <p:nvPr/>
          </p:nvSpPr>
          <p:spPr>
            <a:xfrm>
              <a:off x="2010070" y="9159108"/>
              <a:ext cx="2446862" cy="561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200" i="1"/>
              </a:lvl1pPr>
            </a:lstStyle>
            <a:p>
              <a:pPr>
                <a:defRPr i="0"/>
              </a:pPr>
              <a:r>
                <a:rPr i="1">
                  <a:latin typeface="微软雅黑" panose="020B0503020204020204" pitchFamily="34" charset="-122"/>
                  <a:ea typeface="微软雅黑" panose="020B0503020204020204" pitchFamily="34" charset="-122"/>
                  <a:sym typeface="微软雅黑" panose="020B0503020204020204" pitchFamily="34" charset="-122"/>
                </a:rPr>
                <a:t>Selenium Grid</a:t>
              </a:r>
            </a:p>
          </p:txBody>
        </p:sp>
        <p:sp>
          <p:nvSpPr>
            <p:cNvPr id="373" name="JMeter"/>
            <p:cNvSpPr/>
            <p:nvPr/>
          </p:nvSpPr>
          <p:spPr>
            <a:xfrm>
              <a:off x="8116558" y="8831262"/>
              <a:ext cx="4060373" cy="1507730"/>
            </a:xfrm>
            <a:prstGeom prst="roundRect">
              <a:avLst>
                <a:gd name="adj" fmla="val 20058"/>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defRPr sz="22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a:t>
              </a:r>
            </a:p>
          </p:txBody>
        </p:sp>
        <p:sp>
          <p:nvSpPr>
            <p:cNvPr id="374" name="Chrome"/>
            <p:cNvSpPr/>
            <p:nvPr/>
          </p:nvSpPr>
          <p:spPr>
            <a:xfrm>
              <a:off x="763410" y="9827048"/>
              <a:ext cx="1510788" cy="566744"/>
            </a:xfrm>
            <a:prstGeom prst="roundRect">
              <a:avLst>
                <a:gd name="adj" fmla="val 25475"/>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Chrome</a:t>
              </a:r>
            </a:p>
          </p:txBody>
        </p:sp>
        <p:sp>
          <p:nvSpPr>
            <p:cNvPr id="375" name="…"/>
            <p:cNvSpPr/>
            <p:nvPr/>
          </p:nvSpPr>
          <p:spPr>
            <a:xfrm>
              <a:off x="4192803" y="9827048"/>
              <a:ext cx="1510788" cy="566744"/>
            </a:xfrm>
            <a:prstGeom prst="roundRect">
              <a:avLst>
                <a:gd name="adj" fmla="val 25475"/>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76" name="FireFox"/>
            <p:cNvSpPr/>
            <p:nvPr/>
          </p:nvSpPr>
          <p:spPr>
            <a:xfrm>
              <a:off x="2478107" y="9827048"/>
              <a:ext cx="1510787" cy="566744"/>
            </a:xfrm>
            <a:prstGeom prst="roundRect">
              <a:avLst>
                <a:gd name="adj" fmla="val 25475"/>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FireFox</a:t>
              </a:r>
            </a:p>
          </p:txBody>
        </p:sp>
        <p:sp>
          <p:nvSpPr>
            <p:cNvPr id="377" name="MeterSphere Backend"/>
            <p:cNvSpPr txBox="1"/>
            <p:nvPr/>
          </p:nvSpPr>
          <p:spPr>
            <a:xfrm>
              <a:off x="8504653" y="8336762"/>
              <a:ext cx="3739891" cy="561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200" i="1"/>
              </a:lvl1pPr>
            </a:lstStyle>
            <a:p>
              <a:pPr>
                <a:defRPr i="0"/>
              </a:pPr>
              <a:r>
                <a:rPr i="1">
                  <a:latin typeface="微软雅黑" panose="020B0503020204020204" pitchFamily="34" charset="-122"/>
                  <a:ea typeface="微软雅黑" panose="020B0503020204020204" pitchFamily="34" charset="-122"/>
                  <a:sym typeface="微软雅黑" panose="020B0503020204020204" pitchFamily="34" charset="-122"/>
                </a:rPr>
                <a:t>MeterSphere Backend</a:t>
              </a:r>
            </a:p>
          </p:txBody>
        </p:sp>
        <p:sp>
          <p:nvSpPr>
            <p:cNvPr id="378" name="WebDriver 插件"/>
            <p:cNvSpPr/>
            <p:nvPr/>
          </p:nvSpPr>
          <p:spPr>
            <a:xfrm>
              <a:off x="8501963" y="9348098"/>
              <a:ext cx="3294458" cy="783558"/>
            </a:xfrm>
            <a:prstGeom prst="roundRect">
              <a:avLst>
                <a:gd name="adj" fmla="val 24312"/>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WebDriver 插件</a:t>
              </a:r>
            </a:p>
          </p:txBody>
        </p:sp>
        <p:sp>
          <p:nvSpPr>
            <p:cNvPr id="379" name="Side…"/>
            <p:cNvSpPr/>
            <p:nvPr/>
          </p:nvSpPr>
          <p:spPr>
            <a:xfrm>
              <a:off x="6350151" y="2658304"/>
              <a:ext cx="1088773" cy="1409947"/>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path>
              </a:pathLst>
            </a:cu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a:p>
              <a:pPr>
                <a:defRPr sz="22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Side</a:t>
              </a:r>
            </a:p>
            <a:p>
              <a:pPr>
                <a:defRPr sz="22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文件</a:t>
              </a:r>
            </a:p>
          </p:txBody>
        </p:sp>
        <p:sp>
          <p:nvSpPr>
            <p:cNvPr id="380" name="Side…"/>
            <p:cNvSpPr/>
            <p:nvPr/>
          </p:nvSpPr>
          <p:spPr>
            <a:xfrm>
              <a:off x="6350151" y="4755201"/>
              <a:ext cx="1088773" cy="1409947"/>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path>
              </a:pathLst>
            </a:cu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a:p>
              <a:pPr>
                <a:defRPr sz="22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Side</a:t>
              </a:r>
            </a:p>
            <a:p>
              <a:pPr>
                <a:defRPr sz="22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文件</a:t>
              </a:r>
            </a:p>
          </p:txBody>
        </p:sp>
        <p:sp>
          <p:nvSpPr>
            <p:cNvPr id="381" name="数据库"/>
            <p:cNvSpPr/>
            <p:nvPr/>
          </p:nvSpPr>
          <p:spPr>
            <a:xfrm>
              <a:off x="11284462" y="11772033"/>
              <a:ext cx="1336214" cy="138207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a:p>
              <a:pPr>
                <a:defRPr sz="22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数据库</a:t>
              </a:r>
            </a:p>
          </p:txBody>
        </p:sp>
        <p:sp>
          <p:nvSpPr>
            <p:cNvPr id="382" name="线条"/>
            <p:cNvSpPr/>
            <p:nvPr/>
          </p:nvSpPr>
          <p:spPr>
            <a:xfrm>
              <a:off x="11952569" y="10324463"/>
              <a:ext cx="1" cy="1462098"/>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3" name="线条"/>
            <p:cNvSpPr/>
            <p:nvPr/>
          </p:nvSpPr>
          <p:spPr>
            <a:xfrm>
              <a:off x="10168398" y="10109200"/>
              <a:ext cx="1" cy="1345856"/>
            </a:xfrm>
            <a:prstGeom prst="line">
              <a:avLst/>
            </a:prstGeom>
            <a:ln w="254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4" name="线条"/>
            <p:cNvSpPr/>
            <p:nvPr/>
          </p:nvSpPr>
          <p:spPr>
            <a:xfrm>
              <a:off x="3214969" y="11424946"/>
              <a:ext cx="6957732"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5" name="线条"/>
            <p:cNvSpPr/>
            <p:nvPr/>
          </p:nvSpPr>
          <p:spPr>
            <a:xfrm>
              <a:off x="3220136" y="10553064"/>
              <a:ext cx="1" cy="87630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6" name="线条"/>
            <p:cNvSpPr/>
            <p:nvPr/>
          </p:nvSpPr>
          <p:spPr>
            <a:xfrm flipV="1">
              <a:off x="6491569" y="7416164"/>
              <a:ext cx="1" cy="232410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7" name="线条"/>
            <p:cNvSpPr/>
            <p:nvPr/>
          </p:nvSpPr>
          <p:spPr>
            <a:xfrm flipH="1">
              <a:off x="4265385" y="7417656"/>
              <a:ext cx="2220094" cy="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8" name="线条"/>
            <p:cNvSpPr/>
            <p:nvPr/>
          </p:nvSpPr>
          <p:spPr>
            <a:xfrm flipH="1">
              <a:off x="7478309" y="3363277"/>
              <a:ext cx="2684803" cy="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 name="线条"/>
            <p:cNvSpPr/>
            <p:nvPr/>
          </p:nvSpPr>
          <p:spPr>
            <a:xfrm flipH="1">
              <a:off x="2632325" y="3369094"/>
              <a:ext cx="106" cy="161290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0" name="线条"/>
            <p:cNvSpPr/>
            <p:nvPr/>
          </p:nvSpPr>
          <p:spPr>
            <a:xfrm flipH="1">
              <a:off x="5968999" y="9739877"/>
              <a:ext cx="2501901" cy="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1" name="线条"/>
            <p:cNvSpPr/>
            <p:nvPr/>
          </p:nvSpPr>
          <p:spPr>
            <a:xfrm>
              <a:off x="4120317" y="5547156"/>
              <a:ext cx="2220094" cy="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2" name="线条"/>
            <p:cNvSpPr/>
            <p:nvPr/>
          </p:nvSpPr>
          <p:spPr>
            <a:xfrm flipV="1">
              <a:off x="7432610" y="5547156"/>
              <a:ext cx="1104901" cy="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3" name="线条"/>
            <p:cNvSpPr/>
            <p:nvPr/>
          </p:nvSpPr>
          <p:spPr>
            <a:xfrm>
              <a:off x="11811487" y="5547156"/>
              <a:ext cx="910973" cy="1"/>
            </a:xfrm>
            <a:prstGeom prst="line">
              <a:avLst/>
            </a:prstGeom>
            <a:ln w="25400">
              <a:solidFill>
                <a:srgbClr val="000000"/>
              </a:solidFill>
              <a:miter lim="400000"/>
              <a:headEnd type="triangle"/>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4" name="线条"/>
            <p:cNvSpPr/>
            <p:nvPr/>
          </p:nvSpPr>
          <p:spPr>
            <a:xfrm>
              <a:off x="10168398" y="3369093"/>
              <a:ext cx="1" cy="1612902"/>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5" name="线条"/>
            <p:cNvSpPr/>
            <p:nvPr/>
          </p:nvSpPr>
          <p:spPr>
            <a:xfrm flipV="1">
              <a:off x="2632010" y="3363277"/>
              <a:ext cx="3708402" cy="5818"/>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6" name="测试结果入库"/>
            <p:cNvSpPr txBox="1"/>
            <p:nvPr/>
          </p:nvSpPr>
          <p:spPr>
            <a:xfrm>
              <a:off x="11830009" y="10756626"/>
              <a:ext cx="2274703"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测试结果入库</a:t>
              </a:r>
            </a:p>
          </p:txBody>
        </p:sp>
        <p:sp>
          <p:nvSpPr>
            <p:cNvPr id="397" name="返回结果"/>
            <p:cNvSpPr txBox="1"/>
            <p:nvPr/>
          </p:nvSpPr>
          <p:spPr>
            <a:xfrm>
              <a:off x="5705863" y="11465941"/>
              <a:ext cx="1571413"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返回结果</a:t>
              </a:r>
            </a:p>
          </p:txBody>
        </p:sp>
        <p:sp>
          <p:nvSpPr>
            <p:cNvPr id="398" name="执行"/>
            <p:cNvSpPr txBox="1"/>
            <p:nvPr/>
          </p:nvSpPr>
          <p:spPr>
            <a:xfrm>
              <a:off x="6732796" y="9217394"/>
              <a:ext cx="868122"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执行</a:t>
              </a:r>
            </a:p>
          </p:txBody>
        </p:sp>
        <p:sp>
          <p:nvSpPr>
            <p:cNvPr id="399" name="交互"/>
            <p:cNvSpPr txBox="1"/>
            <p:nvPr/>
          </p:nvSpPr>
          <p:spPr>
            <a:xfrm>
              <a:off x="11832913" y="5021675"/>
              <a:ext cx="868122"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交互</a:t>
              </a:r>
            </a:p>
          </p:txBody>
        </p:sp>
        <p:sp>
          <p:nvSpPr>
            <p:cNvPr id="400" name="导出"/>
            <p:cNvSpPr txBox="1"/>
            <p:nvPr/>
          </p:nvSpPr>
          <p:spPr>
            <a:xfrm>
              <a:off x="8385511" y="2737867"/>
              <a:ext cx="868122"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导出</a:t>
              </a:r>
            </a:p>
          </p:txBody>
        </p:sp>
        <p:sp>
          <p:nvSpPr>
            <p:cNvPr id="401" name="导入"/>
            <p:cNvSpPr txBox="1"/>
            <p:nvPr/>
          </p:nvSpPr>
          <p:spPr>
            <a:xfrm>
              <a:off x="7534162" y="5021675"/>
              <a:ext cx="868122"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导入</a:t>
              </a:r>
            </a:p>
          </p:txBody>
        </p:sp>
        <p:sp>
          <p:nvSpPr>
            <p:cNvPr id="402" name="录制浏览器操作"/>
            <p:cNvSpPr txBox="1"/>
            <p:nvPr/>
          </p:nvSpPr>
          <p:spPr>
            <a:xfrm>
              <a:off x="3882651" y="5021675"/>
              <a:ext cx="2626347"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录制浏览器操作</a:t>
              </a:r>
            </a:p>
          </p:txBody>
        </p:sp>
        <p:sp>
          <p:nvSpPr>
            <p:cNvPr id="403" name="导入/回放"/>
            <p:cNvSpPr txBox="1"/>
            <p:nvPr/>
          </p:nvSpPr>
          <p:spPr>
            <a:xfrm>
              <a:off x="3752019" y="2737867"/>
              <a:ext cx="1721594" cy="597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导入/回放</a:t>
              </a:r>
            </a:p>
          </p:txBody>
        </p:sp>
        <p:sp>
          <p:nvSpPr>
            <p:cNvPr id="404" name="线条"/>
            <p:cNvSpPr/>
            <p:nvPr/>
          </p:nvSpPr>
          <p:spPr>
            <a:xfrm>
              <a:off x="10168398" y="6166308"/>
              <a:ext cx="1" cy="217170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文本框 1"/>
          <p:cNvSpPr txBox="1"/>
          <p:nvPr/>
        </p:nvSpPr>
        <p:spPr>
          <a:xfrm>
            <a:off x="4428219" y="685144"/>
            <a:ext cx="15562730"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的自然语言 UI 自动化</a:t>
            </a:r>
          </a:p>
        </p:txBody>
      </p:sp>
      <p:sp>
        <p:nvSpPr>
          <p:cNvPr id="815" name="Rectangle 2"/>
          <p:cNvSpPr/>
          <p:nvPr/>
        </p:nvSpPr>
        <p:spPr>
          <a:xfrm>
            <a:off x="961070" y="2904565"/>
            <a:ext cx="7268530" cy="8734699"/>
          </a:xfrm>
          <a:prstGeom prst="rect">
            <a:avLst/>
          </a:prstGeom>
          <a:solidFill>
            <a:srgbClr val="26262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l" defTabSz="914400">
              <a:lnSpc>
                <a:spcPct val="80000"/>
              </a:lnSpc>
              <a:defRPr sz="1800" b="0">
                <a:solidFill>
                  <a:srgbClr val="808080"/>
                </a:solidFill>
                <a:latin typeface="Arial Unicode MS"/>
                <a:ea typeface="Arial Unicode MS"/>
                <a:cs typeface="Arial Unicode MS"/>
                <a:sym typeface="Arial Unicode MS"/>
              </a:defRPr>
            </a:pPr>
            <a:r>
              <a:rPr>
                <a:latin typeface="微软雅黑" panose="020B0503020204020204" pitchFamily="34" charset="-122"/>
                <a:ea typeface="微软雅黑" panose="020B0503020204020204" pitchFamily="34" charset="-122"/>
                <a:sym typeface="微软雅黑" panose="020B0503020204020204" pitchFamily="34" charset="-122"/>
              </a:rPr>
              <a:t>#!/usr/bin/python</a:t>
            </a:r>
            <a:br>
              <a:rPr>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#coding=utf-8</a:t>
            </a:r>
            <a:br>
              <a:rPr>
                <a:latin typeface="微软雅黑" panose="020B0503020204020204" pitchFamily="34" charset="-122"/>
                <a:ea typeface="微软雅黑" panose="020B0503020204020204" pitchFamily="34" charset="-122"/>
                <a:sym typeface="微软雅黑" panose="020B0503020204020204" pitchFamily="34" charset="-122"/>
              </a:rPr>
            </a:br>
            <a:br>
              <a:rPr>
                <a:latin typeface="微软雅黑" panose="020B0503020204020204" pitchFamily="34" charset="-122"/>
                <a:ea typeface="微软雅黑" panose="020B0503020204020204" pitchFamily="34" charset="-122"/>
                <a:sym typeface="微软雅黑" panose="020B0503020204020204" pitchFamily="34" charset="-122"/>
              </a:rPr>
            </a:b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from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selenium </a:t>
            </a: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import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webdriver</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from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selenium.webdriver.common.keys </a:t>
            </a: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import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Keys</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from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selenium.webdriver.support.ui </a:t>
            </a: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import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Select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import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time</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 </a:t>
            </a:r>
            <a:r>
              <a:rPr>
                <a:latin typeface="微软雅黑" panose="020B0503020204020204" pitchFamily="34" charset="-122"/>
                <a:ea typeface="微软雅黑" panose="020B0503020204020204" pitchFamily="34" charset="-122"/>
                <a:cs typeface="SimSun"/>
                <a:sym typeface="微软雅黑" panose="020B0503020204020204" pitchFamily="34" charset="-122"/>
              </a:rPr>
              <a:t>创建</a:t>
            </a:r>
            <a:r>
              <a:rPr>
                <a:latin typeface="微软雅黑" panose="020B0503020204020204" pitchFamily="34" charset="-122"/>
                <a:ea typeface="微软雅黑" panose="020B0503020204020204" pitchFamily="34" charset="-122"/>
                <a:sym typeface="微软雅黑" panose="020B0503020204020204" pitchFamily="34" charset="-122"/>
              </a:rPr>
              <a:t>Chrome</a:t>
            </a:r>
            <a:r>
              <a:rPr>
                <a:latin typeface="微软雅黑" panose="020B0503020204020204" pitchFamily="34" charset="-122"/>
                <a:ea typeface="微软雅黑" panose="020B0503020204020204" pitchFamily="34" charset="-122"/>
                <a:cs typeface="SimSun"/>
                <a:sym typeface="微软雅黑" panose="020B0503020204020204" pitchFamily="34" charset="-122"/>
              </a:rPr>
              <a:t>驱动实例</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options=webdriver.ChromeOptions()</a:t>
            </a:r>
            <a:r>
              <a:rPr>
                <a:latin typeface="微软雅黑" panose="020B0503020204020204" pitchFamily="34" charset="-122"/>
                <a:ea typeface="微软雅黑" panose="020B0503020204020204" pitchFamily="34" charset="-122"/>
                <a:sym typeface="微软雅黑" panose="020B0503020204020204" pitchFamily="34" charset="-122"/>
              </a:rPr>
              <a:t> # </a:t>
            </a:r>
            <a:r>
              <a:rPr>
                <a:latin typeface="微软雅黑" panose="020B0503020204020204" pitchFamily="34" charset="-122"/>
                <a:ea typeface="微软雅黑" panose="020B0503020204020204" pitchFamily="34" charset="-122"/>
                <a:cs typeface="SimSun"/>
                <a:sym typeface="微软雅黑" panose="020B0503020204020204" pitchFamily="34" charset="-122"/>
              </a:rPr>
              <a:t>创建</a:t>
            </a:r>
            <a:r>
              <a:rPr>
                <a:latin typeface="微软雅黑" panose="020B0503020204020204" pitchFamily="34" charset="-122"/>
                <a:ea typeface="微软雅黑" panose="020B0503020204020204" pitchFamily="34" charset="-122"/>
                <a:sym typeface="微软雅黑" panose="020B0503020204020204" pitchFamily="34" charset="-122"/>
              </a:rPr>
              <a:t>Chrome</a:t>
            </a:r>
            <a:r>
              <a:rPr>
                <a:latin typeface="微软雅黑" panose="020B0503020204020204" pitchFamily="34" charset="-122"/>
                <a:ea typeface="微软雅黑" panose="020B0503020204020204" pitchFamily="34" charset="-122"/>
                <a:cs typeface="SimSun"/>
                <a:sym typeface="微软雅黑" panose="020B0503020204020204" pitchFamily="34" charset="-122"/>
              </a:rPr>
              <a:t>驱动实例</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 = webdriver.Firefox() </a:t>
            </a:r>
          </a:p>
          <a:p>
            <a:pPr algn="l" defTabSz="914400">
              <a:lnSpc>
                <a:spcPct val="80000"/>
              </a:lnSpc>
              <a:defRPr sz="1800" b="0">
                <a:solidFill>
                  <a:srgbClr val="A9B7C6"/>
                </a:solidFill>
                <a:latin typeface="Arial Unicode MS"/>
                <a:ea typeface="Arial Unicode MS"/>
                <a:cs typeface="Arial Unicode MS"/>
                <a:sym typeface="Arial Unicode MS"/>
              </a:defRPr>
            </a:pPr>
            <a:endPar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endParaRPr>
          </a:p>
          <a:p>
            <a:pPr algn="l" defTabSz="914400">
              <a:lnSpc>
                <a:spcPct val="80000"/>
              </a:lnSpc>
              <a:defRPr sz="1800" b="0">
                <a:solidFill>
                  <a:srgbClr val="808080"/>
                </a:solidFill>
                <a:latin typeface="Arial Unicode MS"/>
                <a:ea typeface="Arial Unicode MS"/>
                <a:cs typeface="Arial Unicode MS"/>
                <a:sym typeface="Arial Unicode MS"/>
              </a:defRPr>
            </a:pPr>
            <a:r>
              <a:rPr>
                <a:latin typeface="微软雅黑" panose="020B0503020204020204" pitchFamily="34" charset="-122"/>
                <a:ea typeface="微软雅黑" panose="020B0503020204020204" pitchFamily="34" charset="-122"/>
                <a:sym typeface="微软雅黑" panose="020B0503020204020204" pitchFamily="34" charset="-122"/>
              </a:rPr>
              <a:t>#浏览器最大化</a:t>
            </a:r>
            <a:br>
              <a:rPr>
                <a:latin typeface="微软雅黑" panose="020B0503020204020204" pitchFamily="34" charset="-122"/>
                <a:ea typeface="微软雅黑" panose="020B0503020204020204" pitchFamily="34" charset="-122"/>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browser.maximize_window()</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#get</a:t>
            </a:r>
            <a:r>
              <a:rPr>
                <a:latin typeface="微软雅黑" panose="020B0503020204020204" pitchFamily="34" charset="-122"/>
                <a:ea typeface="微软雅黑" panose="020B0503020204020204" pitchFamily="34" charset="-122"/>
                <a:cs typeface="SimSun"/>
                <a:sym typeface="微软雅黑" panose="020B0503020204020204" pitchFamily="34" charset="-122"/>
              </a:rPr>
              <a:t>方法 打开指定网址</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browser.get(</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"https://jms1.fit2cloud.com/core/auth/login/"</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endPar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endParaRPr>
          </a:p>
          <a:p>
            <a:pPr algn="l" defTabSz="914400">
              <a:lnSpc>
                <a:spcPct val="80000"/>
              </a:lnSpc>
              <a:defRPr sz="1800" b="0">
                <a:solidFill>
                  <a:srgbClr val="808080"/>
                </a:solidFill>
                <a:latin typeface="Arial Unicode MS"/>
                <a:ea typeface="Arial Unicode MS"/>
                <a:cs typeface="Arial Unicode MS"/>
                <a:sym typeface="Arial Unicode MS"/>
              </a:defRPr>
            </a:pP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断言网页标题是否含有JumpServer</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assert </a:t>
            </a:r>
            <a:r>
              <a:rPr>
                <a:latin typeface="微软雅黑" panose="020B0503020204020204" pitchFamily="34" charset="-122"/>
                <a:ea typeface="微软雅黑" panose="020B0503020204020204" pitchFamily="34" charset="-122"/>
                <a:cs typeface="SimSun"/>
                <a:sym typeface="微软雅黑" panose="020B0503020204020204" pitchFamily="34" charset="-122"/>
              </a:rPr>
              <a:t>"</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欢迎使用东区JumpServer" </a:t>
            </a:r>
            <a:r>
              <a:rPr>
                <a:solidFill>
                  <a:srgbClr val="CC7832"/>
                </a:solidFill>
                <a:latin typeface="微软雅黑" panose="020B0503020204020204" pitchFamily="34" charset="-122"/>
                <a:ea typeface="微软雅黑" panose="020B0503020204020204" pitchFamily="34" charset="-122"/>
                <a:sym typeface="微软雅黑" panose="020B0503020204020204" pitchFamily="34" charset="-122"/>
              </a:rPr>
              <a:t>in </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browser.title</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 </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输入用户名</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browser.find_element_by_name(</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"username"</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).send_keys(</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‘XXXXXX'</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输入密码</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browser.find_element_by_id(</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"password"</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).send_keys(</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‘XXXXX'</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登陆</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browser.find_element_by_xpath(</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"/html/body/div/div[2]/div/div[2]/form/div[5]/button"</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).click()</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打开审计台</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browser.get(</a:t>
            </a:r>
            <a:r>
              <a:rPr>
                <a:solidFill>
                  <a:srgbClr val="6A8759"/>
                </a:solidFill>
                <a:latin typeface="微软雅黑" panose="020B0503020204020204" pitchFamily="34" charset="-122"/>
                <a:ea typeface="微软雅黑" panose="020B0503020204020204" pitchFamily="34" charset="-122"/>
                <a:sym typeface="微软雅黑" panose="020B0503020204020204" pitchFamily="34" charset="-122"/>
              </a:rPr>
              <a:t>"https://jms1.fit2cloud.com/ui/#/audit/dashboard"</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设置等待时间</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time.sleep(</a:t>
            </a:r>
            <a:r>
              <a:rPr>
                <a:solidFill>
                  <a:srgbClr val="6897BB"/>
                </a:solidFill>
                <a:latin typeface="微软雅黑" panose="020B0503020204020204" pitchFamily="34" charset="-122"/>
                <a:ea typeface="微软雅黑" panose="020B0503020204020204" pitchFamily="34" charset="-122"/>
                <a:sym typeface="微软雅黑" panose="020B0503020204020204" pitchFamily="34" charset="-122"/>
              </a:rPr>
              <a:t>2</a:t>
            </a: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a:t>
            </a: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b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br>
            <a:r>
              <a:rPr>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cs typeface="SimSun"/>
                <a:sym typeface="微软雅黑" panose="020B0503020204020204" pitchFamily="34" charset="-122"/>
              </a:rPr>
              <a:t>关闭浏览器</a:t>
            </a:r>
            <a:br>
              <a:rPr>
                <a:latin typeface="微软雅黑" panose="020B0503020204020204" pitchFamily="34" charset="-122"/>
                <a:ea typeface="微软雅黑" panose="020B0503020204020204" pitchFamily="34" charset="-122"/>
                <a:cs typeface="SimSun"/>
                <a:sym typeface="微软雅黑" panose="020B0503020204020204" pitchFamily="34" charset="-122"/>
              </a:rPr>
            </a:br>
            <a:r>
              <a:rPr>
                <a:solidFill>
                  <a:srgbClr val="A9B7C6"/>
                </a:solidFill>
                <a:latin typeface="微软雅黑" panose="020B0503020204020204" pitchFamily="34" charset="-122"/>
                <a:ea typeface="微软雅黑" panose="020B0503020204020204" pitchFamily="34" charset="-122"/>
                <a:sym typeface="微软雅黑" panose="020B0503020204020204" pitchFamily="34" charset="-122"/>
              </a:rPr>
              <a:t>browser.quit()</a:t>
            </a:r>
          </a:p>
        </p:txBody>
      </p:sp>
      <p:pic>
        <p:nvPicPr>
          <p:cNvPr id="816" name="图片 10" descr="图片 10"/>
          <p:cNvPicPr>
            <a:picLocks noChangeAspect="1"/>
          </p:cNvPicPr>
          <p:nvPr/>
        </p:nvPicPr>
        <p:blipFill>
          <a:blip r:embed="rId2"/>
          <a:stretch>
            <a:fillRect/>
          </a:stretch>
        </p:blipFill>
        <p:spPr>
          <a:xfrm>
            <a:off x="8695236" y="4800701"/>
            <a:ext cx="14322154" cy="6252387"/>
          </a:xfrm>
          <a:prstGeom prst="rect">
            <a:avLst/>
          </a:prstGeom>
          <a:ln w="12700">
            <a:miter lim="400000"/>
          </a:ln>
          <a:effectLst>
            <a:outerShdw blurRad="355600" dist="177800" dir="5400000" rotWithShape="0">
              <a:srgbClr val="000000">
                <a:alpha val="70000"/>
              </a:srgbClr>
            </a:outerShdw>
          </a:effectLst>
        </p:spPr>
      </p:pic>
      <p:sp>
        <p:nvSpPr>
          <p:cNvPr id="817" name="文本框 13"/>
          <p:cNvSpPr txBox="1"/>
          <p:nvPr/>
        </p:nvSpPr>
        <p:spPr>
          <a:xfrm>
            <a:off x="7701249" y="2186206"/>
            <a:ext cx="9263751"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spcBef>
                <a:spcPts val="5900"/>
              </a:spcBef>
              <a:defRPr sz="36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自然语言编写，低维护成本，低学习成本 - </a:t>
            </a:r>
          </a:p>
        </p:txBody>
      </p:sp>
      <p:sp>
        <p:nvSpPr>
          <p:cNvPr id="818" name="文本框 14"/>
          <p:cNvSpPr txBox="1"/>
          <p:nvPr/>
        </p:nvSpPr>
        <p:spPr>
          <a:xfrm>
            <a:off x="3745885" y="2872476"/>
            <a:ext cx="2743201" cy="636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编写代码实现</a:t>
            </a:r>
          </a:p>
        </p:txBody>
      </p:sp>
      <p:sp>
        <p:nvSpPr>
          <p:cNvPr id="819" name="文本框 16"/>
          <p:cNvSpPr txBox="1"/>
          <p:nvPr/>
        </p:nvSpPr>
        <p:spPr>
          <a:xfrm>
            <a:off x="12441915" y="3406949"/>
            <a:ext cx="6828795" cy="1129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defTabSz="821530">
              <a:defRPr b="0">
                <a:solidFill>
                  <a:srgbClr val="783887"/>
                </a:solidFill>
              </a:defRPr>
            </a:pPr>
            <a:r>
              <a:rPr>
                <a:latin typeface="微软雅黑" panose="020B0503020204020204" pitchFamily="34" charset="-122"/>
                <a:ea typeface="微软雅黑" panose="020B0503020204020204" pitchFamily="34" charset="-122"/>
                <a:sym typeface="微软雅黑" panose="020B0503020204020204" pitchFamily="34" charset="-122"/>
              </a:rPr>
              <a:t>MeterSphere 界面自然语言编排实现</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mpServer 整体双 DC 集群部署架构">
            <a:extLst>
              <a:ext uri="{FF2B5EF4-FFF2-40B4-BE49-F238E27FC236}">
                <a16:creationId xmlns:a16="http://schemas.microsoft.com/office/drawing/2014/main" id="{2D82F872-D654-C44B-E922-46B760AE3BDC}"/>
              </a:ext>
            </a:extLst>
          </p:cNvPr>
          <p:cNvSpPr txBox="1"/>
          <p:nvPr/>
        </p:nvSpPr>
        <p:spPr>
          <a:xfrm>
            <a:off x="4833255" y="715107"/>
            <a:ext cx="14717490"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000">
                <a:solidFill>
                  <a:srgbClr val="5E5E5E"/>
                </a:solidFill>
                <a:latin typeface="Helvetica"/>
                <a:ea typeface="Helvetica"/>
                <a:cs typeface="Helvetica"/>
                <a:sym typeface="Helvetica"/>
              </a:defRPr>
            </a:lvl1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WEB UI </a:t>
            </a:r>
            <a:r>
              <a:rPr lang="zh-CN" altLang="en-US">
                <a:latin typeface="微软雅黑" panose="020B0503020204020204" pitchFamily="34" charset="-122"/>
                <a:ea typeface="微软雅黑" panose="020B0503020204020204" pitchFamily="34" charset="-122"/>
                <a:sym typeface="微软雅黑" panose="020B0503020204020204" pitchFamily="34" charset="-122"/>
              </a:rPr>
              <a:t>元素库、指令、自动化脚本松耦合</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FF9B7234-1A23-B5D5-DB4D-02BFB24FAD36}"/>
              </a:ext>
            </a:extLst>
          </p:cNvPr>
          <p:cNvSpPr txBox="1"/>
          <p:nvPr/>
        </p:nvSpPr>
        <p:spPr>
          <a:xfrm>
            <a:off x="100208" y="2166786"/>
            <a:ext cx="2438399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b="0">
                <a:solidFill>
                  <a:srgbClr val="1C84C6"/>
                </a:solidFill>
                <a:latin typeface="open sans" panose="020B0606030504020204" pitchFamily="34" charset="0"/>
              </a:defRPr>
            </a:lvl1pPr>
          </a:lstStyle>
          <a:p>
            <a:pPr indent="457200"/>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MeterSphere</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对</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Selenium</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框架进行了简化和封装，做到了开箱即用，操作更加简单。整体的</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测试模块包含元素库、指令库、</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自动化场景、测试报告四大部分，基于</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POM</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Page Object Model</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）页面对象模式的平台化设计，解决企业在</a:t>
            </a:r>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测试方面的管理复杂和维护成本高等问题。</a:t>
            </a:r>
            <a:endPar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01FB5B3A-6813-BFC6-1D8A-180540490B72}"/>
              </a:ext>
            </a:extLst>
          </p:cNvPr>
          <p:cNvGrpSpPr/>
          <p:nvPr/>
        </p:nvGrpSpPr>
        <p:grpSpPr>
          <a:xfrm>
            <a:off x="677909" y="3711657"/>
            <a:ext cx="23706091" cy="7918366"/>
            <a:chOff x="10836519" y="6556631"/>
            <a:chExt cx="13361463" cy="6113285"/>
          </a:xfrm>
        </p:grpSpPr>
        <p:sp>
          <p:nvSpPr>
            <p:cNvPr id="10" name="矩形 9">
              <a:extLst>
                <a:ext uri="{FF2B5EF4-FFF2-40B4-BE49-F238E27FC236}">
                  <a16:creationId xmlns:a16="http://schemas.microsoft.com/office/drawing/2014/main" id="{E2D99DD8-F2F0-13B8-4F19-8A0C1B3DBC1B}"/>
                </a:ext>
              </a:extLst>
            </p:cNvPr>
            <p:cNvSpPr/>
            <p:nvPr/>
          </p:nvSpPr>
          <p:spPr>
            <a:xfrm>
              <a:off x="10909788" y="7263793"/>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用户名元素</a:t>
              </a:r>
            </a:p>
          </p:txBody>
        </p:sp>
        <p:sp>
          <p:nvSpPr>
            <p:cNvPr id="11" name="矩形 10">
              <a:extLst>
                <a:ext uri="{FF2B5EF4-FFF2-40B4-BE49-F238E27FC236}">
                  <a16:creationId xmlns:a16="http://schemas.microsoft.com/office/drawing/2014/main" id="{07EB0E0B-77A9-7AFA-5C1A-9783015814DE}"/>
                </a:ext>
              </a:extLst>
            </p:cNvPr>
            <p:cNvSpPr/>
            <p:nvPr/>
          </p:nvSpPr>
          <p:spPr>
            <a:xfrm>
              <a:off x="10909788" y="7964666"/>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用户密码元素</a:t>
              </a:r>
            </a:p>
          </p:txBody>
        </p:sp>
        <p:sp>
          <p:nvSpPr>
            <p:cNvPr id="12" name="矩形 11">
              <a:extLst>
                <a:ext uri="{FF2B5EF4-FFF2-40B4-BE49-F238E27FC236}">
                  <a16:creationId xmlns:a16="http://schemas.microsoft.com/office/drawing/2014/main" id="{E7B79599-2786-3457-8AA2-CFD163A8CF6C}"/>
                </a:ext>
              </a:extLst>
            </p:cNvPr>
            <p:cNvSpPr/>
            <p:nvPr/>
          </p:nvSpPr>
          <p:spPr>
            <a:xfrm>
              <a:off x="10909788" y="8665539"/>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登陆按钮元素</a:t>
              </a:r>
            </a:p>
          </p:txBody>
        </p:sp>
        <p:sp>
          <p:nvSpPr>
            <p:cNvPr id="13" name="矩形 12">
              <a:extLst>
                <a:ext uri="{FF2B5EF4-FFF2-40B4-BE49-F238E27FC236}">
                  <a16:creationId xmlns:a16="http://schemas.microsoft.com/office/drawing/2014/main" id="{E94B2314-8558-5C43-8B63-3D168FE105E7}"/>
                </a:ext>
              </a:extLst>
            </p:cNvPr>
            <p:cNvSpPr/>
            <p:nvPr/>
          </p:nvSpPr>
          <p:spPr>
            <a:xfrm>
              <a:off x="10909788" y="9366413"/>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选择商品</a:t>
              </a:r>
              <a:r>
                <a:rPr lang="en-US" altLang="zh-CN"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A</a:t>
              </a:r>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元素</a:t>
              </a:r>
            </a:p>
          </p:txBody>
        </p:sp>
        <p:sp>
          <p:nvSpPr>
            <p:cNvPr id="14" name="矩形 13">
              <a:extLst>
                <a:ext uri="{FF2B5EF4-FFF2-40B4-BE49-F238E27FC236}">
                  <a16:creationId xmlns:a16="http://schemas.microsoft.com/office/drawing/2014/main" id="{F3431CF6-595D-4A14-DE2A-C2915B448F44}"/>
                </a:ext>
              </a:extLst>
            </p:cNvPr>
            <p:cNvSpPr/>
            <p:nvPr/>
          </p:nvSpPr>
          <p:spPr>
            <a:xfrm>
              <a:off x="10909788" y="10067286"/>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翻页元素</a:t>
              </a:r>
            </a:p>
          </p:txBody>
        </p:sp>
        <p:sp>
          <p:nvSpPr>
            <p:cNvPr id="15" name="矩形 14">
              <a:extLst>
                <a:ext uri="{FF2B5EF4-FFF2-40B4-BE49-F238E27FC236}">
                  <a16:creationId xmlns:a16="http://schemas.microsoft.com/office/drawing/2014/main" id="{6F172118-9628-B2DB-FAD7-E7ED1A71EC38}"/>
                </a:ext>
              </a:extLst>
            </p:cNvPr>
            <p:cNvSpPr/>
            <p:nvPr/>
          </p:nvSpPr>
          <p:spPr>
            <a:xfrm>
              <a:off x="10909788" y="11469031"/>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加入购物车元素</a:t>
              </a:r>
            </a:p>
          </p:txBody>
        </p:sp>
        <p:sp>
          <p:nvSpPr>
            <p:cNvPr id="19" name="矩形 18">
              <a:extLst>
                <a:ext uri="{FF2B5EF4-FFF2-40B4-BE49-F238E27FC236}">
                  <a16:creationId xmlns:a16="http://schemas.microsoft.com/office/drawing/2014/main" id="{BF1970BF-5119-5BF8-9DF0-D19B0761BB81}"/>
                </a:ext>
              </a:extLst>
            </p:cNvPr>
            <p:cNvSpPr/>
            <p:nvPr/>
          </p:nvSpPr>
          <p:spPr>
            <a:xfrm>
              <a:off x="17678399" y="8538045"/>
              <a:ext cx="2385646" cy="4440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双</a:t>
              </a:r>
              <a:r>
                <a:rPr kumimoji="0" lang="en-US" altLang="zh-CN" sz="28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11</a:t>
              </a:r>
              <a:r>
                <a:rPr lang="zh-CN" altLang="en-US" sz="28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屯货</a:t>
              </a:r>
              <a:endParaRPr kumimoji="0" lang="zh-CN" altLang="en-US" sz="28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21">
              <a:extLst>
                <a:ext uri="{FF2B5EF4-FFF2-40B4-BE49-F238E27FC236}">
                  <a16:creationId xmlns:a16="http://schemas.microsoft.com/office/drawing/2014/main" id="{F85381D0-F814-7825-6246-78E47092D4EE}"/>
                </a:ext>
              </a:extLst>
            </p:cNvPr>
            <p:cNvSpPr/>
            <p:nvPr/>
          </p:nvSpPr>
          <p:spPr>
            <a:xfrm>
              <a:off x="10836519" y="7077451"/>
              <a:ext cx="2202879" cy="559246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文本框 22">
              <a:extLst>
                <a:ext uri="{FF2B5EF4-FFF2-40B4-BE49-F238E27FC236}">
                  <a16:creationId xmlns:a16="http://schemas.microsoft.com/office/drawing/2014/main" id="{ED94F6C8-E6EF-4242-2888-D7AF2052232E}"/>
                </a:ext>
              </a:extLst>
            </p:cNvPr>
            <p:cNvSpPr txBox="1"/>
            <p:nvPr/>
          </p:nvSpPr>
          <p:spPr>
            <a:xfrm>
              <a:off x="10863635" y="6556631"/>
              <a:ext cx="2127739" cy="396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元素库管理</a:t>
              </a:r>
            </a:p>
          </p:txBody>
        </p:sp>
        <p:grpSp>
          <p:nvGrpSpPr>
            <p:cNvPr id="65" name="组合 64">
              <a:extLst>
                <a:ext uri="{FF2B5EF4-FFF2-40B4-BE49-F238E27FC236}">
                  <a16:creationId xmlns:a16="http://schemas.microsoft.com/office/drawing/2014/main" id="{A355BA2B-9491-F055-92F1-40C7352FD158}"/>
                </a:ext>
              </a:extLst>
            </p:cNvPr>
            <p:cNvGrpSpPr/>
            <p:nvPr/>
          </p:nvGrpSpPr>
          <p:grpSpPr>
            <a:xfrm>
              <a:off x="14281639" y="7250319"/>
              <a:ext cx="2164120" cy="4801890"/>
              <a:chOff x="14844347" y="6898627"/>
              <a:chExt cx="2164120" cy="4801890"/>
            </a:xfrm>
          </p:grpSpPr>
          <p:grpSp>
            <p:nvGrpSpPr>
              <p:cNvPr id="21" name="组合 20">
                <a:extLst>
                  <a:ext uri="{FF2B5EF4-FFF2-40B4-BE49-F238E27FC236}">
                    <a16:creationId xmlns:a16="http://schemas.microsoft.com/office/drawing/2014/main" id="{3BCAE238-DC13-8D2C-F686-323C97615CEF}"/>
                  </a:ext>
                </a:extLst>
              </p:cNvPr>
              <p:cNvGrpSpPr/>
              <p:nvPr/>
            </p:nvGrpSpPr>
            <p:grpSpPr>
              <a:xfrm>
                <a:off x="15204830" y="7592310"/>
                <a:ext cx="1494692" cy="3660961"/>
                <a:chOff x="15204830" y="7680233"/>
                <a:chExt cx="1494692" cy="3660961"/>
              </a:xfrm>
            </p:grpSpPr>
            <p:sp>
              <p:nvSpPr>
                <p:cNvPr id="16" name="矩形 15">
                  <a:extLst>
                    <a:ext uri="{FF2B5EF4-FFF2-40B4-BE49-F238E27FC236}">
                      <a16:creationId xmlns:a16="http://schemas.microsoft.com/office/drawing/2014/main" id="{6BC9DB21-118C-96B4-374F-3081116C913C}"/>
                    </a:ext>
                  </a:extLst>
                </p:cNvPr>
                <p:cNvSpPr/>
                <p:nvPr/>
              </p:nvSpPr>
              <p:spPr>
                <a:xfrm>
                  <a:off x="15204830" y="7680233"/>
                  <a:ext cx="1494692" cy="39652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24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登陆网站</a:t>
                  </a:r>
                  <a:endParaRPr kumimoji="0" lang="zh-CN" altLang="en-US" sz="24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16">
                  <a:extLst>
                    <a:ext uri="{FF2B5EF4-FFF2-40B4-BE49-F238E27FC236}">
                      <a16:creationId xmlns:a16="http://schemas.microsoft.com/office/drawing/2014/main" id="{2FED68B0-2C02-1F75-9098-C784B744B695}"/>
                    </a:ext>
                  </a:extLst>
                </p:cNvPr>
                <p:cNvSpPr/>
                <p:nvPr/>
              </p:nvSpPr>
              <p:spPr>
                <a:xfrm>
                  <a:off x="15204830" y="9122625"/>
                  <a:ext cx="1494692" cy="68165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4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加入多种商品至购物车</a:t>
                  </a:r>
                </a:p>
              </p:txBody>
            </p:sp>
            <p:sp>
              <p:nvSpPr>
                <p:cNvPr id="18" name="矩形 17">
                  <a:extLst>
                    <a:ext uri="{FF2B5EF4-FFF2-40B4-BE49-F238E27FC236}">
                      <a16:creationId xmlns:a16="http://schemas.microsoft.com/office/drawing/2014/main" id="{1BB887DA-A73F-DAC4-EBAB-BEF2E9F6CE60}"/>
                    </a:ext>
                  </a:extLst>
                </p:cNvPr>
                <p:cNvSpPr/>
                <p:nvPr/>
              </p:nvSpPr>
              <p:spPr>
                <a:xfrm>
                  <a:off x="15204830" y="10944674"/>
                  <a:ext cx="1482970" cy="39652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4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提交购物车为订单</a:t>
                  </a:r>
                </a:p>
              </p:txBody>
            </p:sp>
          </p:grpSp>
          <p:sp>
            <p:nvSpPr>
              <p:cNvPr id="24" name="矩形 23">
                <a:extLst>
                  <a:ext uri="{FF2B5EF4-FFF2-40B4-BE49-F238E27FC236}">
                    <a16:creationId xmlns:a16="http://schemas.microsoft.com/office/drawing/2014/main" id="{AE87E5CA-EDB7-7E53-9DB9-A55C1B1D8BE4}"/>
                  </a:ext>
                </a:extLst>
              </p:cNvPr>
              <p:cNvSpPr/>
              <p:nvPr/>
            </p:nvSpPr>
            <p:spPr>
              <a:xfrm>
                <a:off x="14844347" y="7398622"/>
                <a:ext cx="2164120" cy="430189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文本框 24">
                <a:extLst>
                  <a:ext uri="{FF2B5EF4-FFF2-40B4-BE49-F238E27FC236}">
                    <a16:creationId xmlns:a16="http://schemas.microsoft.com/office/drawing/2014/main" id="{3DCD7AD7-8A9E-5310-5FCF-6C07128BDCBA}"/>
                  </a:ext>
                </a:extLst>
              </p:cNvPr>
              <p:cNvSpPr txBox="1"/>
              <p:nvPr/>
            </p:nvSpPr>
            <p:spPr>
              <a:xfrm>
                <a:off x="14863410" y="6898627"/>
                <a:ext cx="2127739" cy="396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2400" b="0">
                    <a:latin typeface="微软雅黑" panose="020B0503020204020204" pitchFamily="34" charset="-122"/>
                    <a:ea typeface="微软雅黑" panose="020B0503020204020204" pitchFamily="34" charset="-122"/>
                    <a:sym typeface="微软雅黑" panose="020B0503020204020204" pitchFamily="34" charset="-122"/>
                  </a:rPr>
                  <a:t>指令</a:t>
                </a:r>
                <a:r>
                  <a:rPr kumimoji="0" lang="zh-CN" altLang="en-US" sz="2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管理</a:t>
                </a:r>
              </a:p>
            </p:txBody>
          </p:sp>
        </p:grpSp>
        <p:sp>
          <p:nvSpPr>
            <p:cNvPr id="26" name="矩形 25">
              <a:extLst>
                <a:ext uri="{FF2B5EF4-FFF2-40B4-BE49-F238E27FC236}">
                  <a16:creationId xmlns:a16="http://schemas.microsoft.com/office/drawing/2014/main" id="{E270AE3F-DFAB-6D91-8FD6-7B9773973640}"/>
                </a:ext>
              </a:extLst>
            </p:cNvPr>
            <p:cNvSpPr/>
            <p:nvPr/>
          </p:nvSpPr>
          <p:spPr>
            <a:xfrm>
              <a:off x="17690122" y="10360983"/>
              <a:ext cx="2385646" cy="4440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清空购物车</a:t>
              </a:r>
            </a:p>
          </p:txBody>
        </p:sp>
        <p:sp>
          <p:nvSpPr>
            <p:cNvPr id="27" name="矩形 26">
              <a:extLst>
                <a:ext uri="{FF2B5EF4-FFF2-40B4-BE49-F238E27FC236}">
                  <a16:creationId xmlns:a16="http://schemas.microsoft.com/office/drawing/2014/main" id="{55A8B561-CFD5-2700-E49D-1642DAD99A09}"/>
                </a:ext>
              </a:extLst>
            </p:cNvPr>
            <p:cNvSpPr/>
            <p:nvPr/>
          </p:nvSpPr>
          <p:spPr>
            <a:xfrm>
              <a:off x="21493421" y="9505042"/>
              <a:ext cx="2385646" cy="46780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rPr>
                <a:t>整点抢购</a:t>
              </a:r>
            </a:p>
          </p:txBody>
        </p:sp>
        <p:sp>
          <p:nvSpPr>
            <p:cNvPr id="28" name="矩形 27">
              <a:extLst>
                <a:ext uri="{FF2B5EF4-FFF2-40B4-BE49-F238E27FC236}">
                  <a16:creationId xmlns:a16="http://schemas.microsoft.com/office/drawing/2014/main" id="{6AA3012E-1AC5-DED3-7A98-D3713995E506}"/>
                </a:ext>
              </a:extLst>
            </p:cNvPr>
            <p:cNvSpPr/>
            <p:nvPr/>
          </p:nvSpPr>
          <p:spPr>
            <a:xfrm>
              <a:off x="10909788" y="10768158"/>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选择商品</a:t>
              </a:r>
              <a:r>
                <a:rPr lang="en-US" altLang="zh-CN"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N</a:t>
              </a:r>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元素</a:t>
              </a:r>
            </a:p>
          </p:txBody>
        </p:sp>
        <p:sp>
          <p:nvSpPr>
            <p:cNvPr id="29" name="矩形 28">
              <a:extLst>
                <a:ext uri="{FF2B5EF4-FFF2-40B4-BE49-F238E27FC236}">
                  <a16:creationId xmlns:a16="http://schemas.microsoft.com/office/drawing/2014/main" id="{E94272CB-BF61-B625-5194-394134BD2E73}"/>
                </a:ext>
              </a:extLst>
            </p:cNvPr>
            <p:cNvSpPr/>
            <p:nvPr/>
          </p:nvSpPr>
          <p:spPr>
            <a:xfrm>
              <a:off x="10909788" y="12169901"/>
              <a:ext cx="2051539" cy="34899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zh-CN" altLang="en-US" sz="2000" b="0">
                  <a:solidFill>
                    <a:srgbClr val="FFFFFF"/>
                  </a:solidFill>
                  <a:latin typeface="微软雅黑" panose="020B0503020204020204" pitchFamily="34" charset="-122"/>
                  <a:ea typeface="微软雅黑" panose="020B0503020204020204" pitchFamily="34" charset="-122"/>
                  <a:cs typeface="+mn-cs"/>
                  <a:sym typeface="微软雅黑" panose="020B0503020204020204" pitchFamily="34" charset="-122"/>
                </a:rPr>
                <a:t>提交购物车元素</a:t>
              </a:r>
            </a:p>
          </p:txBody>
        </p:sp>
        <p:cxnSp>
          <p:nvCxnSpPr>
            <p:cNvPr id="31" name="连接符: 肘形 30">
              <a:extLst>
                <a:ext uri="{FF2B5EF4-FFF2-40B4-BE49-F238E27FC236}">
                  <a16:creationId xmlns:a16="http://schemas.microsoft.com/office/drawing/2014/main" id="{1A28A302-7A52-09AE-A8F8-013465F7F40E}"/>
                </a:ext>
              </a:extLst>
            </p:cNvPr>
            <p:cNvCxnSpPr>
              <a:stCxn id="10" idx="3"/>
              <a:endCxn id="16" idx="1"/>
            </p:cNvCxnSpPr>
            <p:nvPr/>
          </p:nvCxnSpPr>
          <p:spPr>
            <a:xfrm>
              <a:off x="12961327" y="7438292"/>
              <a:ext cx="1680795" cy="703971"/>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连接符: 肘形 32">
              <a:extLst>
                <a:ext uri="{FF2B5EF4-FFF2-40B4-BE49-F238E27FC236}">
                  <a16:creationId xmlns:a16="http://schemas.microsoft.com/office/drawing/2014/main" id="{E93E2D0A-5F01-CC5A-0503-9BD773DD58B6}"/>
                </a:ext>
              </a:extLst>
            </p:cNvPr>
            <p:cNvCxnSpPr>
              <a:cxnSpLocks/>
              <a:stCxn id="11" idx="3"/>
              <a:endCxn id="16" idx="1"/>
            </p:cNvCxnSpPr>
            <p:nvPr/>
          </p:nvCxnSpPr>
          <p:spPr>
            <a:xfrm>
              <a:off x="12961327" y="8139165"/>
              <a:ext cx="1680795" cy="3098"/>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连接符: 肘形 36">
              <a:extLst>
                <a:ext uri="{FF2B5EF4-FFF2-40B4-BE49-F238E27FC236}">
                  <a16:creationId xmlns:a16="http://schemas.microsoft.com/office/drawing/2014/main" id="{7203E6DC-BA89-7579-6A4B-3E461990D0D5}"/>
                </a:ext>
              </a:extLst>
            </p:cNvPr>
            <p:cNvCxnSpPr>
              <a:stCxn id="12" idx="3"/>
              <a:endCxn id="16" idx="1"/>
            </p:cNvCxnSpPr>
            <p:nvPr/>
          </p:nvCxnSpPr>
          <p:spPr>
            <a:xfrm flipV="1">
              <a:off x="12961327" y="8142263"/>
              <a:ext cx="1680795" cy="697775"/>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连接符: 肘形 44">
              <a:extLst>
                <a:ext uri="{FF2B5EF4-FFF2-40B4-BE49-F238E27FC236}">
                  <a16:creationId xmlns:a16="http://schemas.microsoft.com/office/drawing/2014/main" id="{A25962C2-3A24-80AC-32A5-20B62B7B6313}"/>
                </a:ext>
              </a:extLst>
            </p:cNvPr>
            <p:cNvCxnSpPr>
              <a:stCxn id="13" idx="3"/>
              <a:endCxn id="17" idx="1"/>
            </p:cNvCxnSpPr>
            <p:nvPr/>
          </p:nvCxnSpPr>
          <p:spPr>
            <a:xfrm>
              <a:off x="12961327" y="9540912"/>
              <a:ext cx="1680795" cy="186311"/>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连接符: 肘形 46">
              <a:extLst>
                <a:ext uri="{FF2B5EF4-FFF2-40B4-BE49-F238E27FC236}">
                  <a16:creationId xmlns:a16="http://schemas.microsoft.com/office/drawing/2014/main" id="{9E47997A-53A9-3520-68F3-40BFE41C35F3}"/>
                </a:ext>
              </a:extLst>
            </p:cNvPr>
            <p:cNvCxnSpPr>
              <a:cxnSpLocks/>
              <a:stCxn id="14" idx="3"/>
              <a:endCxn id="17" idx="1"/>
            </p:cNvCxnSpPr>
            <p:nvPr/>
          </p:nvCxnSpPr>
          <p:spPr>
            <a:xfrm flipV="1">
              <a:off x="12961327" y="9727223"/>
              <a:ext cx="1680795" cy="514561"/>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连接符: 肘形 48">
              <a:extLst>
                <a:ext uri="{FF2B5EF4-FFF2-40B4-BE49-F238E27FC236}">
                  <a16:creationId xmlns:a16="http://schemas.microsoft.com/office/drawing/2014/main" id="{A329E442-7150-1750-5F25-645076C46925}"/>
                </a:ext>
              </a:extLst>
            </p:cNvPr>
            <p:cNvCxnSpPr>
              <a:stCxn id="28" idx="3"/>
              <a:endCxn id="17" idx="1"/>
            </p:cNvCxnSpPr>
            <p:nvPr/>
          </p:nvCxnSpPr>
          <p:spPr>
            <a:xfrm flipV="1">
              <a:off x="12961327" y="9727223"/>
              <a:ext cx="1680795" cy="1215434"/>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连接符: 肘形 50">
              <a:extLst>
                <a:ext uri="{FF2B5EF4-FFF2-40B4-BE49-F238E27FC236}">
                  <a16:creationId xmlns:a16="http://schemas.microsoft.com/office/drawing/2014/main" id="{8635F50D-DAB6-8775-B5B4-DC40DAAB6E55}"/>
                </a:ext>
              </a:extLst>
            </p:cNvPr>
            <p:cNvCxnSpPr>
              <a:stCxn id="15" idx="3"/>
              <a:endCxn id="17" idx="1"/>
            </p:cNvCxnSpPr>
            <p:nvPr/>
          </p:nvCxnSpPr>
          <p:spPr>
            <a:xfrm flipV="1">
              <a:off x="12961327" y="9727223"/>
              <a:ext cx="1680795" cy="1916306"/>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连接符: 肘形 52">
              <a:extLst>
                <a:ext uri="{FF2B5EF4-FFF2-40B4-BE49-F238E27FC236}">
                  <a16:creationId xmlns:a16="http://schemas.microsoft.com/office/drawing/2014/main" id="{C56B3DCE-091C-4697-1BEC-8881E2600F90}"/>
                </a:ext>
              </a:extLst>
            </p:cNvPr>
            <p:cNvCxnSpPr>
              <a:stCxn id="29" idx="3"/>
              <a:endCxn id="18" idx="1"/>
            </p:cNvCxnSpPr>
            <p:nvPr/>
          </p:nvCxnSpPr>
          <p:spPr>
            <a:xfrm flipV="1">
              <a:off x="12961327" y="11406703"/>
              <a:ext cx="1680795" cy="937696"/>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5" name="连接符: 肘形 54">
              <a:extLst>
                <a:ext uri="{FF2B5EF4-FFF2-40B4-BE49-F238E27FC236}">
                  <a16:creationId xmlns:a16="http://schemas.microsoft.com/office/drawing/2014/main" id="{F445B2BD-8091-446D-126F-ED0C4A8B8A63}"/>
                </a:ext>
              </a:extLst>
            </p:cNvPr>
            <p:cNvCxnSpPr>
              <a:stCxn id="17" idx="3"/>
              <a:endCxn id="19" idx="1"/>
            </p:cNvCxnSpPr>
            <p:nvPr/>
          </p:nvCxnSpPr>
          <p:spPr>
            <a:xfrm flipV="1">
              <a:off x="16136814" y="8760067"/>
              <a:ext cx="1541585" cy="967157"/>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连接符: 肘形 56">
              <a:extLst>
                <a:ext uri="{FF2B5EF4-FFF2-40B4-BE49-F238E27FC236}">
                  <a16:creationId xmlns:a16="http://schemas.microsoft.com/office/drawing/2014/main" id="{28EEF22A-B672-8531-DC25-FAACEB682CAE}"/>
                </a:ext>
              </a:extLst>
            </p:cNvPr>
            <p:cNvCxnSpPr>
              <a:cxnSpLocks/>
              <a:stCxn id="18" idx="3"/>
              <a:endCxn id="26" idx="1"/>
            </p:cNvCxnSpPr>
            <p:nvPr/>
          </p:nvCxnSpPr>
          <p:spPr>
            <a:xfrm flipV="1">
              <a:off x="16125092" y="10583004"/>
              <a:ext cx="1565030" cy="823700"/>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连接符: 肘形 59">
              <a:extLst>
                <a:ext uri="{FF2B5EF4-FFF2-40B4-BE49-F238E27FC236}">
                  <a16:creationId xmlns:a16="http://schemas.microsoft.com/office/drawing/2014/main" id="{0898EE90-2321-0ABC-A882-2C36F87969CB}"/>
                </a:ext>
              </a:extLst>
            </p:cNvPr>
            <p:cNvCxnSpPr>
              <a:cxnSpLocks/>
              <a:stCxn id="19" idx="3"/>
              <a:endCxn id="27" idx="1"/>
            </p:cNvCxnSpPr>
            <p:nvPr/>
          </p:nvCxnSpPr>
          <p:spPr>
            <a:xfrm>
              <a:off x="20064045" y="8760067"/>
              <a:ext cx="1429376" cy="978878"/>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2" name="连接符: 肘形 61">
              <a:extLst>
                <a:ext uri="{FF2B5EF4-FFF2-40B4-BE49-F238E27FC236}">
                  <a16:creationId xmlns:a16="http://schemas.microsoft.com/office/drawing/2014/main" id="{927CF1CF-2C78-8910-BA55-0EB7F82CE1E0}"/>
                </a:ext>
              </a:extLst>
            </p:cNvPr>
            <p:cNvCxnSpPr>
              <a:cxnSpLocks/>
              <a:stCxn id="26" idx="3"/>
              <a:endCxn id="27" idx="1"/>
            </p:cNvCxnSpPr>
            <p:nvPr/>
          </p:nvCxnSpPr>
          <p:spPr>
            <a:xfrm flipV="1">
              <a:off x="20075768" y="9738944"/>
              <a:ext cx="1417653" cy="844060"/>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4" name="连接符: 肘形 63">
              <a:extLst>
                <a:ext uri="{FF2B5EF4-FFF2-40B4-BE49-F238E27FC236}">
                  <a16:creationId xmlns:a16="http://schemas.microsoft.com/office/drawing/2014/main" id="{FB430F93-32D2-F4C8-846B-43DD5EA2AA36}"/>
                </a:ext>
              </a:extLst>
            </p:cNvPr>
            <p:cNvCxnSpPr>
              <a:stCxn id="16" idx="3"/>
              <a:endCxn id="19" idx="1"/>
            </p:cNvCxnSpPr>
            <p:nvPr/>
          </p:nvCxnSpPr>
          <p:spPr>
            <a:xfrm>
              <a:off x="16136814" y="8142263"/>
              <a:ext cx="1541585" cy="617804"/>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8" name="矩形 77">
              <a:extLst>
                <a:ext uri="{FF2B5EF4-FFF2-40B4-BE49-F238E27FC236}">
                  <a16:creationId xmlns:a16="http://schemas.microsoft.com/office/drawing/2014/main" id="{D0B134BC-F303-660C-028F-CBEF6DCE6A03}"/>
                </a:ext>
              </a:extLst>
            </p:cNvPr>
            <p:cNvSpPr/>
            <p:nvPr/>
          </p:nvSpPr>
          <p:spPr>
            <a:xfrm>
              <a:off x="17514275" y="8345961"/>
              <a:ext cx="2708276" cy="268041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9" name="文本框 78">
              <a:extLst>
                <a:ext uri="{FF2B5EF4-FFF2-40B4-BE49-F238E27FC236}">
                  <a16:creationId xmlns:a16="http://schemas.microsoft.com/office/drawing/2014/main" id="{020AC9E8-4822-7E48-3B2D-1D30823EECAD}"/>
                </a:ext>
              </a:extLst>
            </p:cNvPr>
            <p:cNvSpPr txBox="1"/>
            <p:nvPr/>
          </p:nvSpPr>
          <p:spPr>
            <a:xfrm>
              <a:off x="17452004" y="7846144"/>
              <a:ext cx="2778505" cy="396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日常屯购物车场景</a:t>
              </a:r>
            </a:p>
          </p:txBody>
        </p:sp>
        <p:sp>
          <p:nvSpPr>
            <p:cNvPr id="82" name="矩形 81">
              <a:extLst>
                <a:ext uri="{FF2B5EF4-FFF2-40B4-BE49-F238E27FC236}">
                  <a16:creationId xmlns:a16="http://schemas.microsoft.com/office/drawing/2014/main" id="{F2232EC5-6FAF-611F-262A-6E7CC5C3DA5F}"/>
                </a:ext>
              </a:extLst>
            </p:cNvPr>
            <p:cNvSpPr/>
            <p:nvPr/>
          </p:nvSpPr>
          <p:spPr>
            <a:xfrm>
              <a:off x="21420105" y="9353073"/>
              <a:ext cx="2538975" cy="77982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3" name="文本框 82">
              <a:extLst>
                <a:ext uri="{FF2B5EF4-FFF2-40B4-BE49-F238E27FC236}">
                  <a16:creationId xmlns:a16="http://schemas.microsoft.com/office/drawing/2014/main" id="{66E1FB45-EBFE-6BA0-4D7E-269307232EC4}"/>
                </a:ext>
              </a:extLst>
            </p:cNvPr>
            <p:cNvSpPr txBox="1"/>
            <p:nvPr/>
          </p:nvSpPr>
          <p:spPr>
            <a:xfrm>
              <a:off x="21360789" y="8884680"/>
              <a:ext cx="2618699" cy="396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凌晨下单</a:t>
              </a:r>
            </a:p>
          </p:txBody>
        </p:sp>
        <p:sp>
          <p:nvSpPr>
            <p:cNvPr id="84" name="文本框 83">
              <a:extLst>
                <a:ext uri="{FF2B5EF4-FFF2-40B4-BE49-F238E27FC236}">
                  <a16:creationId xmlns:a16="http://schemas.microsoft.com/office/drawing/2014/main" id="{03226741-F769-4D14-C30D-263EAF074C4B}"/>
                </a:ext>
              </a:extLst>
            </p:cNvPr>
            <p:cNvSpPr txBox="1"/>
            <p:nvPr/>
          </p:nvSpPr>
          <p:spPr>
            <a:xfrm>
              <a:off x="12942277" y="7720992"/>
              <a:ext cx="914399" cy="348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2000">
                  <a:latin typeface="微软雅黑" panose="020B0503020204020204" pitchFamily="34" charset="-122"/>
                  <a:ea typeface="微软雅黑" panose="020B0503020204020204" pitchFamily="34" charset="-122"/>
                  <a:sym typeface="微软雅黑" panose="020B0503020204020204" pitchFamily="34" charset="-122"/>
                </a:rPr>
                <a:t>组合</a:t>
              </a:r>
              <a:endPar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文本框 84">
              <a:extLst>
                <a:ext uri="{FF2B5EF4-FFF2-40B4-BE49-F238E27FC236}">
                  <a16:creationId xmlns:a16="http://schemas.microsoft.com/office/drawing/2014/main" id="{E9309EBD-83DC-C485-B15F-251BA96476CE}"/>
                </a:ext>
              </a:extLst>
            </p:cNvPr>
            <p:cNvSpPr txBox="1"/>
            <p:nvPr/>
          </p:nvSpPr>
          <p:spPr>
            <a:xfrm>
              <a:off x="15749955" y="8559193"/>
              <a:ext cx="914399" cy="348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组合</a:t>
              </a:r>
            </a:p>
          </p:txBody>
        </p:sp>
        <p:sp>
          <p:nvSpPr>
            <p:cNvPr id="86" name="文本框 85">
              <a:extLst>
                <a:ext uri="{FF2B5EF4-FFF2-40B4-BE49-F238E27FC236}">
                  <a16:creationId xmlns:a16="http://schemas.microsoft.com/office/drawing/2014/main" id="{6F7968E5-0612-CC40-356B-E7DAF9C6AC4D}"/>
                </a:ext>
              </a:extLst>
            </p:cNvPr>
            <p:cNvSpPr txBox="1"/>
            <p:nvPr/>
          </p:nvSpPr>
          <p:spPr>
            <a:xfrm>
              <a:off x="16746415" y="8838970"/>
              <a:ext cx="914399" cy="586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重复</a:t>
              </a:r>
              <a:endParaRPr kumimoji="0" lang="en-US" altLang="zh-CN"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执行</a:t>
              </a:r>
            </a:p>
          </p:txBody>
        </p:sp>
        <p:sp>
          <p:nvSpPr>
            <p:cNvPr id="90" name="文本框 89">
              <a:extLst>
                <a:ext uri="{FF2B5EF4-FFF2-40B4-BE49-F238E27FC236}">
                  <a16:creationId xmlns:a16="http://schemas.microsoft.com/office/drawing/2014/main" id="{222C9A26-6BF4-918A-205F-98E05272DFEC}"/>
                </a:ext>
              </a:extLst>
            </p:cNvPr>
            <p:cNvSpPr txBox="1"/>
            <p:nvPr/>
          </p:nvSpPr>
          <p:spPr>
            <a:xfrm>
              <a:off x="20650201" y="9203963"/>
              <a:ext cx="914399" cy="348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微软雅黑" panose="020B0503020204020204" pitchFamily="34" charset="-122"/>
                </a:rPr>
                <a:t>组合</a:t>
              </a:r>
            </a:p>
          </p:txBody>
        </p:sp>
        <p:sp>
          <p:nvSpPr>
            <p:cNvPr id="92" name="文本框 91">
              <a:extLst>
                <a:ext uri="{FF2B5EF4-FFF2-40B4-BE49-F238E27FC236}">
                  <a16:creationId xmlns:a16="http://schemas.microsoft.com/office/drawing/2014/main" id="{0EC56863-1FEF-4C22-8596-954BD90EB3A9}"/>
                </a:ext>
              </a:extLst>
            </p:cNvPr>
            <p:cNvSpPr txBox="1"/>
            <p:nvPr/>
          </p:nvSpPr>
          <p:spPr>
            <a:xfrm>
              <a:off x="20488190" y="7005391"/>
              <a:ext cx="3709792" cy="681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2400" b="0" u="none" strike="noStrike" cap="none" spc="0" normalizeH="0" baseline="0">
                  <a:ln>
                    <a:noFill/>
                  </a:ln>
                  <a:solidFill>
                    <a:srgbClr val="FF0000"/>
                  </a:solidFill>
                  <a:effectLst/>
                  <a:uFillTx/>
                  <a:latin typeface="微软雅黑" panose="020B0503020204020204" pitchFamily="34" charset="-122"/>
                  <a:ea typeface="微软雅黑" panose="020B0503020204020204" pitchFamily="34" charset="-122"/>
                  <a:sym typeface="微软雅黑" panose="020B0503020204020204" pitchFamily="34" charset="-122"/>
                </a:rPr>
                <a:t>如页面风格改变，只需要修改元素库即可</a:t>
              </a:r>
              <a:endParaRPr kumimoji="0" lang="en-US" altLang="zh-CN" sz="2400" b="0" u="none" strike="noStrike" cap="none" spc="0" normalizeH="0" baseline="0">
                <a:ln>
                  <a:noFill/>
                </a:ln>
                <a:solidFill>
                  <a:srgbClr val="FF0000"/>
                </a:solidFill>
                <a:effectLst/>
                <a:uFillTx/>
                <a:latin typeface="微软雅黑" panose="020B0503020204020204" pitchFamily="34" charset="-122"/>
                <a:ea typeface="微软雅黑" panose="020B0503020204020204" pitchFamily="34" charset="-122"/>
                <a:sym typeface="微软雅黑" panose="020B0503020204020204" pitchFamily="34" charset="-122"/>
              </a:endParaRPr>
            </a:p>
            <a:p>
              <a:pPr marL="342900" marR="0" indent="-3429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zh-CN" altLang="en-US" sz="2400" b="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如页面操作改变，只需要修改指令库即可</a:t>
              </a:r>
              <a:endParaRPr kumimoji="0" lang="zh-CN" altLang="en-US" sz="2400" b="0" u="none" strike="noStrike" cap="none" spc="0" normalizeH="0" baseline="0">
                <a:ln>
                  <a:noFill/>
                </a:ln>
                <a:solidFill>
                  <a:srgbClr val="FF0000"/>
                </a:solidFill>
                <a:effectLst/>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3" name="文本框 92">
            <a:extLst>
              <a:ext uri="{FF2B5EF4-FFF2-40B4-BE49-F238E27FC236}">
                <a16:creationId xmlns:a16="http://schemas.microsoft.com/office/drawing/2014/main" id="{53CEAB2C-F262-AE9D-B704-A9082D0B17AB}"/>
              </a:ext>
            </a:extLst>
          </p:cNvPr>
          <p:cNvSpPr txBox="1"/>
          <p:nvPr/>
        </p:nvSpPr>
        <p:spPr>
          <a:xfrm>
            <a:off x="13696799" y="10238386"/>
            <a:ext cx="10431061" cy="615551"/>
          </a:xfrm>
          <a:prstGeom prst="rect">
            <a:avLst/>
          </a:prstGeom>
          <a:ln w="12700">
            <a:miter lim="400000"/>
          </a:ln>
        </p:spPr>
        <p:txBody>
          <a:bodyPr wrap="none" tIns="91439" bIns="914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828800">
              <a:defRPr sz="2800">
                <a:solidFill>
                  <a:schemeClr val="tx1"/>
                </a:solidFill>
                <a:latin typeface="微软雅黑" panose="020B0503020204020204" pitchFamily="34" charset="-122"/>
                <a:ea typeface="微软雅黑" panose="020B0503020204020204" pitchFamily="34" charset="-122"/>
                <a:cs typeface="Helvetica"/>
              </a:defRPr>
            </a:lvl1pPr>
          </a:lstStyle>
          <a:p>
            <a:r>
              <a:rPr lang="zh-CN" altLang="en-US">
                <a:solidFill>
                  <a:schemeClr val="tx1">
                    <a:lumMod val="65000"/>
                    <a:lumOff val="35000"/>
                  </a:schemeClr>
                </a:solidFill>
                <a:sym typeface="微软雅黑" panose="020B0503020204020204" pitchFamily="34" charset="-122"/>
              </a:rPr>
              <a:t>基于</a:t>
            </a:r>
            <a:r>
              <a:rPr lang="en-US" altLang="zh-CN">
                <a:solidFill>
                  <a:schemeClr val="tx1">
                    <a:lumMod val="65000"/>
                    <a:lumOff val="35000"/>
                  </a:schemeClr>
                </a:solidFill>
                <a:sym typeface="微软雅黑" panose="020B0503020204020204" pitchFamily="34" charset="-122"/>
              </a:rPr>
              <a:t>MeterSphere</a:t>
            </a:r>
            <a:r>
              <a:rPr lang="zh-CN" altLang="en-US" sz="2800">
                <a:solidFill>
                  <a:schemeClr val="tx1">
                    <a:lumMod val="65000"/>
                    <a:lumOff val="35000"/>
                  </a:schemeClr>
                </a:solidFill>
                <a:sym typeface="微软雅黑" panose="020B0503020204020204" pitchFamily="34" charset="-122"/>
              </a:rPr>
              <a:t>页面对象模式编写的 抢购 </a:t>
            </a:r>
            <a:r>
              <a:rPr lang="en-US" altLang="zh-CN" sz="2800">
                <a:solidFill>
                  <a:schemeClr val="tx1">
                    <a:lumMod val="65000"/>
                    <a:lumOff val="35000"/>
                  </a:schemeClr>
                </a:solidFill>
                <a:sym typeface="微软雅黑" panose="020B0503020204020204" pitchFamily="34" charset="-122"/>
              </a:rPr>
              <a:t>UI </a:t>
            </a:r>
            <a:r>
              <a:rPr lang="zh-CN" altLang="en-US">
                <a:solidFill>
                  <a:schemeClr val="tx1">
                    <a:lumMod val="65000"/>
                    <a:lumOff val="35000"/>
                  </a:schemeClr>
                </a:solidFill>
                <a:sym typeface="微软雅黑" panose="020B0503020204020204" pitchFamily="34" charset="-122"/>
              </a:rPr>
              <a:t>自动化场景测试</a:t>
            </a:r>
          </a:p>
        </p:txBody>
      </p:sp>
    </p:spTree>
    <p:extLst>
      <p:ext uri="{BB962C8B-B14F-4D97-AF65-F5344CB8AC3E}">
        <p14:creationId xmlns:p14="http://schemas.microsoft.com/office/powerpoint/2010/main" val="123300675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文本框 1"/>
          <p:cNvSpPr txBox="1"/>
          <p:nvPr/>
        </p:nvSpPr>
        <p:spPr>
          <a:xfrm>
            <a:off x="4035830" y="466087"/>
            <a:ext cx="16244046"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UI 自动化运行报告</a:t>
            </a:r>
          </a:p>
        </p:txBody>
      </p:sp>
      <p:pic>
        <p:nvPicPr>
          <p:cNvPr id="824" name="图片 3" descr="图片 3"/>
          <p:cNvPicPr>
            <a:picLocks noChangeAspect="1"/>
          </p:cNvPicPr>
          <p:nvPr/>
        </p:nvPicPr>
        <p:blipFill>
          <a:blip r:embed="rId2"/>
          <a:stretch>
            <a:fillRect/>
          </a:stretch>
        </p:blipFill>
        <p:spPr>
          <a:xfrm>
            <a:off x="496661" y="3433853"/>
            <a:ext cx="11397993" cy="5364815"/>
          </a:xfrm>
          <a:prstGeom prst="rect">
            <a:avLst/>
          </a:prstGeom>
          <a:ln w="12700">
            <a:miter lim="400000"/>
          </a:ln>
          <a:effectLst>
            <a:outerShdw blurRad="355600" dist="177800" dir="5400000" rotWithShape="0">
              <a:srgbClr val="000000">
                <a:alpha val="70000"/>
              </a:srgbClr>
            </a:outerShdw>
          </a:effectLst>
        </p:spPr>
      </p:pic>
      <p:pic>
        <p:nvPicPr>
          <p:cNvPr id="825" name="图片 5" descr="图片 5"/>
          <p:cNvPicPr>
            <a:picLocks noChangeAspect="1"/>
          </p:cNvPicPr>
          <p:nvPr/>
        </p:nvPicPr>
        <p:blipFill>
          <a:blip r:embed="rId3"/>
          <a:stretch>
            <a:fillRect/>
          </a:stretch>
        </p:blipFill>
        <p:spPr>
          <a:xfrm>
            <a:off x="12368867" y="5338085"/>
            <a:ext cx="10802887" cy="5364815"/>
          </a:xfrm>
          <a:prstGeom prst="rect">
            <a:avLst/>
          </a:prstGeom>
          <a:ln w="12700">
            <a:miter lim="400000"/>
          </a:ln>
          <a:effectLst>
            <a:outerShdw blurRad="355600" dist="177800" dir="5400000" rotWithShape="0">
              <a:srgbClr val="000000">
                <a:alpha val="70000"/>
              </a:srgbClr>
            </a:outerShdw>
          </a:effectLst>
        </p:spPr>
      </p:pic>
      <p:sp>
        <p:nvSpPr>
          <p:cNvPr id="826" name="文本框 8"/>
          <p:cNvSpPr txBox="1"/>
          <p:nvPr/>
        </p:nvSpPr>
        <p:spPr>
          <a:xfrm>
            <a:off x="8074376" y="1780970"/>
            <a:ext cx="8051881"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spcBef>
                <a:spcPts val="5900"/>
              </a:spcBef>
              <a:defRPr sz="36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 自动 UI 截图留存 + 可视化测试报告-</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13001" y="3010747"/>
            <a:ext cx="17399000" cy="7233920"/>
          </a:xfrm>
        </p:spPr>
        <p:txBody>
          <a:bodyPr>
            <a:noAutofit/>
          </a:bodyPr>
          <a:lstStyle/>
          <a:p>
            <a:pPr>
              <a:lnSpc>
                <a:spcPct val="100000"/>
              </a:lnSpc>
            </a:pPr>
            <a:r>
              <a:rPr lang="zh-CN" altLang="en-US" sz="5333" dirty="0">
                <a:sym typeface="微软雅黑" panose="020B0503020204020204" pitchFamily="34" charset="-122"/>
              </a:rPr>
              <a:t>第</a:t>
            </a:r>
            <a:r>
              <a:rPr lang="en-US" altLang="zh-CN" sz="5333" dirty="0">
                <a:sym typeface="微软雅黑" panose="020B0503020204020204" pitchFamily="34" charset="-122"/>
              </a:rPr>
              <a:t>1</a:t>
            </a:r>
            <a:r>
              <a:rPr lang="zh-CN" altLang="en-US" sz="5333">
                <a:sym typeface="微软雅黑" panose="020B0503020204020204" pitchFamily="34" charset="-122"/>
              </a:rPr>
              <a:t>讲：开源 </a:t>
            </a:r>
            <a:r>
              <a:rPr lang="en-US" altLang="zh-CN" sz="5333">
                <a:sym typeface="微软雅黑" panose="020B0503020204020204" pitchFamily="34" charset="-122"/>
              </a:rPr>
              <a:t>MeterSphere </a:t>
            </a:r>
            <a:r>
              <a:rPr lang="zh-CN" altLang="en-US" sz="5333">
                <a:sym typeface="微软雅黑" panose="020B0503020204020204" pitchFamily="34" charset="-122"/>
              </a:rPr>
              <a:t>平台介绍</a:t>
            </a:r>
            <a:endParaRPr lang="en-US" altLang="zh-CN" sz="5333">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dirty="0">
                <a:sym typeface="微软雅黑" panose="020B0503020204020204" pitchFamily="34" charset="-122"/>
              </a:rPr>
              <a:t>2</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接口自动化测试</a:t>
            </a:r>
            <a:endParaRPr lang="en-US" altLang="zh-CN" sz="5333" dirty="0">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3</a:t>
            </a:r>
            <a:r>
              <a:rPr lang="zh-CN" altLang="en-US" sz="5333">
                <a:sym typeface="微软雅黑" panose="020B0503020204020204" pitchFamily="34" charset="-122"/>
              </a:rPr>
              <a:t>讲：</a:t>
            </a:r>
            <a:r>
              <a:rPr lang="en-US" altLang="zh-CN" sz="5333">
                <a:sym typeface="微软雅黑" panose="020B0503020204020204" pitchFamily="34" charset="-122"/>
              </a:rPr>
              <a:t>MeterSphere UI</a:t>
            </a:r>
            <a:r>
              <a:rPr lang="zh-CN" altLang="en-US" sz="5333">
                <a:sym typeface="微软雅黑" panose="020B0503020204020204" pitchFamily="34" charset="-122"/>
              </a:rPr>
              <a:t>自动化测试</a:t>
            </a:r>
            <a:endParaRPr lang="en-US" altLang="zh-CN" sz="5333">
              <a:sym typeface="微软雅黑" panose="020B0503020204020204" pitchFamily="34" charset="-122"/>
            </a:endParaRPr>
          </a:p>
          <a:p>
            <a:pPr>
              <a:lnSpc>
                <a:spcPct val="100000"/>
              </a:lnSpc>
            </a:pPr>
            <a:r>
              <a:rPr lang="zh-CN" altLang="en-US" sz="5333" b="1">
                <a:sym typeface="微软雅黑" panose="020B0503020204020204" pitchFamily="34" charset="-122"/>
              </a:rPr>
              <a:t>第</a:t>
            </a:r>
            <a:r>
              <a:rPr lang="en-US" altLang="zh-CN" sz="5333" b="1">
                <a:sym typeface="微软雅黑" panose="020B0503020204020204" pitchFamily="34" charset="-122"/>
              </a:rPr>
              <a:t>4</a:t>
            </a:r>
            <a:r>
              <a:rPr lang="zh-CN" altLang="en-US" sz="5333" b="1">
                <a:sym typeface="微软雅黑" panose="020B0503020204020204" pitchFamily="34" charset="-122"/>
              </a:rPr>
              <a:t>讲：</a:t>
            </a:r>
            <a:r>
              <a:rPr lang="en-US" altLang="zh-CN" sz="5333" b="1">
                <a:sym typeface="微软雅黑" panose="020B0503020204020204" pitchFamily="34" charset="-122"/>
              </a:rPr>
              <a:t>MeterSphere </a:t>
            </a:r>
            <a:r>
              <a:rPr lang="zh-CN" altLang="en-US" sz="5333" b="1">
                <a:sym typeface="微软雅黑" panose="020B0503020204020204" pitchFamily="34" charset="-122"/>
              </a:rPr>
              <a:t>性能测试和</a:t>
            </a:r>
            <a:r>
              <a:rPr lang="en-US" altLang="zh-CN" sz="5333" b="1">
                <a:sym typeface="微软雅黑" panose="020B0503020204020204" pitchFamily="34" charset="-122"/>
              </a:rPr>
              <a:t>JMeter</a:t>
            </a:r>
          </a:p>
          <a:p>
            <a:pPr>
              <a:lnSpc>
                <a:spcPct val="100000"/>
              </a:lnSpc>
            </a:pPr>
            <a:r>
              <a:rPr lang="zh-CN" altLang="en-US" sz="5333">
                <a:sym typeface="微软雅黑" panose="020B0503020204020204" pitchFamily="34" charset="-122"/>
              </a:rPr>
              <a:t>认证：认证考试平台介绍</a:t>
            </a:r>
          </a:p>
        </p:txBody>
      </p:sp>
    </p:spTree>
    <p:extLst>
      <p:ext uri="{BB962C8B-B14F-4D97-AF65-F5344CB8AC3E}">
        <p14:creationId xmlns:p14="http://schemas.microsoft.com/office/powerpoint/2010/main" val="277123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3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iśḻíḑê"/>
          <p:cNvSpPr txBox="1"/>
          <p:nvPr/>
        </p:nvSpPr>
        <p:spPr>
          <a:xfrm>
            <a:off x="4849446" y="2003075"/>
            <a:ext cx="14685107" cy="6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defTabSz="821530">
              <a:spcBef>
                <a:spcPts val="5900"/>
              </a:spcBef>
              <a:defRPr sz="3600" b="0">
                <a:solidFill>
                  <a:srgbClr val="5E5E5E"/>
                </a:solidFill>
                <a:latin typeface="Apple Braille"/>
                <a:ea typeface="Apple Braille"/>
                <a:cs typeface="Apple Braille"/>
                <a:sym typeface="Apple Braille"/>
              </a:defRPr>
            </a:pPr>
            <a:r>
              <a:rPr>
                <a:latin typeface="微软雅黑" panose="020B0503020204020204" pitchFamily="34" charset="-122"/>
                <a:ea typeface="微软雅黑" panose="020B0503020204020204" pitchFamily="34" charset="-122"/>
                <a:sym typeface="微软雅黑" panose="020B0503020204020204" pitchFamily="34" charset="-122"/>
              </a:rPr>
              <a:t>- 互联网+的发展，性能测试逐渐成为了企业持续高效的测试类型之一 - </a:t>
            </a:r>
          </a:p>
        </p:txBody>
      </p:sp>
      <p:grpSp>
        <p:nvGrpSpPr>
          <p:cNvPr id="838" name="组合 7"/>
          <p:cNvGrpSpPr/>
          <p:nvPr/>
        </p:nvGrpSpPr>
        <p:grpSpPr>
          <a:xfrm>
            <a:off x="16422569" y="3616941"/>
            <a:ext cx="4411392" cy="7821323"/>
            <a:chOff x="0" y="-1"/>
            <a:chExt cx="4411390" cy="7821322"/>
          </a:xfrm>
        </p:grpSpPr>
        <p:grpSp>
          <p:nvGrpSpPr>
            <p:cNvPr id="833" name="组合 8"/>
            <p:cNvGrpSpPr/>
            <p:nvPr/>
          </p:nvGrpSpPr>
          <p:grpSpPr>
            <a:xfrm>
              <a:off x="0" y="-1"/>
              <a:ext cx="4411390" cy="3013327"/>
              <a:chOff x="0" y="0"/>
              <a:chExt cx="4411389" cy="3013325"/>
            </a:xfrm>
          </p:grpSpPr>
          <p:sp>
            <p:nvSpPr>
              <p:cNvPr id="831" name="矩形 13"/>
              <p:cNvSpPr/>
              <p:nvPr/>
            </p:nvSpPr>
            <p:spPr>
              <a:xfrm>
                <a:off x="0" y="0"/>
                <a:ext cx="4411389" cy="3013325"/>
              </a:xfrm>
              <a:prstGeom prst="rect">
                <a:avLst/>
              </a:prstGeom>
              <a:solidFill>
                <a:srgbClr val="0070C0"/>
              </a:solidFill>
              <a:ln w="12700" cap="flat">
                <a:noFill/>
                <a:miter lim="400000"/>
              </a:ln>
              <a:effectLst/>
            </p:spPr>
            <p:txBody>
              <a:bodyPr wrap="square" lIns="71436" tIns="71436" rIns="71436" bIns="71436" numCol="1" anchor="ctr">
                <a:noAutofit/>
              </a:bodyPr>
              <a:lstStyle/>
              <a:p>
                <a:pPr defTabSz="821689">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2" name="文本框 14"/>
              <p:cNvSpPr txBox="1"/>
              <p:nvPr/>
            </p:nvSpPr>
            <p:spPr>
              <a:xfrm>
                <a:off x="740024" y="190996"/>
                <a:ext cx="2931338" cy="2479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689">
                  <a:lnSpc>
                    <a:spcPct val="150000"/>
                  </a:lnSpc>
                  <a:defRPr sz="8000" b="0">
                    <a:solidFill>
                      <a:srgbClr val="FFFFFF"/>
                    </a:solidFill>
                  </a:defRPr>
                </a:pPr>
                <a:r>
                  <a:rPr lang="zh-CN" altLang="en-US" b="1">
                    <a:latin typeface="微软雅黑" panose="020B0503020204020204" pitchFamily="34" charset="-122"/>
                    <a:ea typeface="微软雅黑" panose="020B0503020204020204" pitchFamily="34" charset="-122"/>
                    <a:sym typeface="微软雅黑" panose="020B0503020204020204" pitchFamily="34" charset="-122"/>
                  </a:rPr>
                  <a:t>分析</a:t>
                </a:r>
                <a:endParaRPr b="1">
                  <a:latin typeface="微软雅黑" panose="020B0503020204020204" pitchFamily="34" charset="-122"/>
                  <a:ea typeface="微软雅黑" panose="020B0503020204020204" pitchFamily="34" charset="-122"/>
                  <a:sym typeface="微软雅黑" panose="020B0503020204020204" pitchFamily="34" charset="-122"/>
                </a:endParaRPr>
              </a:p>
              <a:p>
                <a:pPr defTabSz="821689">
                  <a:lnSpc>
                    <a:spcPct val="150000"/>
                  </a:lnSpc>
                  <a:defRPr sz="2400" b="0">
                    <a:solidFill>
                      <a:srgbClr val="FFFFFF"/>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性能瓶颈定位</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34" name="加号 9"/>
            <p:cNvSpPr/>
            <p:nvPr/>
          </p:nvSpPr>
          <p:spPr>
            <a:xfrm>
              <a:off x="1794504" y="3507349"/>
              <a:ext cx="822381" cy="806623"/>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493" y="7344"/>
                  </a:lnTo>
                  <a:lnTo>
                    <a:pt x="7493" y="0"/>
                  </a:lnTo>
                  <a:lnTo>
                    <a:pt x="14107" y="0"/>
                  </a:lnTo>
                  <a:lnTo>
                    <a:pt x="14107" y="7344"/>
                  </a:lnTo>
                  <a:lnTo>
                    <a:pt x="21600" y="7344"/>
                  </a:lnTo>
                  <a:lnTo>
                    <a:pt x="21600" y="14256"/>
                  </a:lnTo>
                  <a:lnTo>
                    <a:pt x="14107" y="14256"/>
                  </a:lnTo>
                  <a:lnTo>
                    <a:pt x="14107" y="21600"/>
                  </a:lnTo>
                  <a:lnTo>
                    <a:pt x="7493" y="21600"/>
                  </a:lnTo>
                  <a:lnTo>
                    <a:pt x="7493" y="14256"/>
                  </a:lnTo>
                  <a:lnTo>
                    <a:pt x="0" y="14256"/>
                  </a:lnTo>
                  <a:close/>
                </a:path>
              </a:pathLst>
            </a:custGeom>
            <a:solidFill>
              <a:srgbClr val="5E5E5E"/>
            </a:solidFill>
            <a:ln w="12700" cap="flat">
              <a:noFill/>
              <a:miter lim="400000"/>
            </a:ln>
            <a:effectLst/>
          </p:spPr>
          <p:txBody>
            <a:bodyPr wrap="square" lIns="71436" tIns="71436" rIns="71436" bIns="71436" numCol="1" anchor="ctr">
              <a:noAutofit/>
            </a:bodyPr>
            <a:lstStyle/>
            <a:p>
              <a:pPr defTabSz="821689">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37" name="组合 10"/>
            <p:cNvGrpSpPr/>
            <p:nvPr/>
          </p:nvGrpSpPr>
          <p:grpSpPr>
            <a:xfrm>
              <a:off x="0" y="4807994"/>
              <a:ext cx="4411390" cy="3013327"/>
              <a:chOff x="0" y="-1"/>
              <a:chExt cx="4411389" cy="3013326"/>
            </a:xfrm>
          </p:grpSpPr>
          <p:sp>
            <p:nvSpPr>
              <p:cNvPr id="835" name="矩形 11"/>
              <p:cNvSpPr/>
              <p:nvPr/>
            </p:nvSpPr>
            <p:spPr>
              <a:xfrm>
                <a:off x="0" y="-1"/>
                <a:ext cx="4411389" cy="3013326"/>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89">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6" name="文本框 12"/>
              <p:cNvSpPr txBox="1"/>
              <p:nvPr/>
            </p:nvSpPr>
            <p:spPr>
              <a:xfrm>
                <a:off x="602865" y="192277"/>
                <a:ext cx="3205659" cy="24764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lnSpc>
                    <a:spcPct val="150000"/>
                  </a:lnSpc>
                  <a:defRPr sz="80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产品</a:t>
                </a:r>
              </a:p>
              <a:p>
                <a:pPr defTabSz="821530">
                  <a:lnSpc>
                    <a:spcPct val="150000"/>
                  </a:lnSpc>
                  <a:defRPr sz="24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MeterSphere</a:t>
                </a:r>
              </a:p>
            </p:txBody>
          </p:sp>
        </p:grpSp>
      </p:grpSp>
      <p:sp>
        <p:nvSpPr>
          <p:cNvPr id="839" name="MeterSphere 的关键架构设计之二：团队协作及多租户模型"/>
          <p:cNvSpPr txBox="1"/>
          <p:nvPr/>
        </p:nvSpPr>
        <p:spPr>
          <a:xfrm>
            <a:off x="0" y="753645"/>
            <a:ext cx="24383998"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关于性能测试企业需要什么？</a:t>
            </a:r>
          </a:p>
        </p:txBody>
      </p:sp>
      <p:sp>
        <p:nvSpPr>
          <p:cNvPr id="840" name="文本框 19"/>
          <p:cNvSpPr txBox="1"/>
          <p:nvPr/>
        </p:nvSpPr>
        <p:spPr>
          <a:xfrm>
            <a:off x="2850129" y="3994009"/>
            <a:ext cx="7624167" cy="2093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457200">
              <a:lnSpc>
                <a:spcPct val="120000"/>
              </a:lnSpc>
              <a:spcBef>
                <a:spcPts val="800"/>
              </a:spcBef>
              <a:defRPr sz="3600">
                <a:solidFill>
                  <a:srgbClr val="783887"/>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性能测试核心目标</a:t>
            </a:r>
          </a:p>
          <a:p>
            <a:pPr marL="500062" indent="-500062" algn="l" defTabSz="457200">
              <a:lnSpc>
                <a:spcPct val="120000"/>
              </a:lnSpc>
              <a:spcBef>
                <a:spcPts val="800"/>
              </a:spcBef>
              <a:buSzPct val="145000"/>
              <a:buChar char="•"/>
              <a:defRPr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找出系统性能瓶颈并进行优化</a:t>
            </a:r>
          </a:p>
          <a:p>
            <a:pPr marL="500062" indent="-500062" algn="l" defTabSz="457200">
              <a:lnSpc>
                <a:spcPct val="120000"/>
              </a:lnSpc>
              <a:spcBef>
                <a:spcPts val="800"/>
              </a:spcBef>
              <a:buSzPct val="145000"/>
              <a:buChar char="•"/>
              <a:defRPr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预估系统性能瓶颈</a:t>
            </a:r>
          </a:p>
        </p:txBody>
      </p:sp>
      <p:sp>
        <p:nvSpPr>
          <p:cNvPr id="843" name="文本框 19"/>
          <p:cNvSpPr txBox="1"/>
          <p:nvPr/>
        </p:nvSpPr>
        <p:spPr>
          <a:xfrm>
            <a:off x="2735032" y="7560815"/>
            <a:ext cx="9005555" cy="2786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457200">
              <a:lnSpc>
                <a:spcPct val="120000"/>
              </a:lnSpc>
              <a:spcBef>
                <a:spcPts val="800"/>
              </a:spcBef>
              <a:defRPr sz="3600">
                <a:solidFill>
                  <a:srgbClr val="783887"/>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性能测试实施三要素</a:t>
            </a:r>
          </a:p>
          <a:p>
            <a:pPr marL="635000" indent="-635000" algn="l" defTabSz="457200">
              <a:lnSpc>
                <a:spcPct val="120000"/>
              </a:lnSpc>
              <a:spcBef>
                <a:spcPts val="800"/>
              </a:spcBef>
              <a:buSzPct val="100000"/>
              <a:buAutoNum type="arabicPeriod"/>
              <a:defRPr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结合业务实际需要明确压力测试的关键指标；</a:t>
            </a:r>
          </a:p>
          <a:p>
            <a:pPr marL="635000" indent="-635000" algn="l" defTabSz="457200">
              <a:lnSpc>
                <a:spcPct val="120000"/>
              </a:lnSpc>
              <a:spcBef>
                <a:spcPts val="800"/>
              </a:spcBef>
              <a:buSzPct val="100000"/>
              <a:buAutoNum type="arabicPeriod"/>
              <a:defRPr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以自动化的方式开展局部到全链路的压测；</a:t>
            </a:r>
          </a:p>
          <a:p>
            <a:pPr marL="635000" indent="-635000" algn="l" defTabSz="457200">
              <a:lnSpc>
                <a:spcPct val="120000"/>
              </a:lnSpc>
              <a:spcBef>
                <a:spcPts val="800"/>
              </a:spcBef>
              <a:buSzPct val="100000"/>
              <a:buAutoNum type="arabicPeriod"/>
              <a:defRPr b="0">
                <a:solidFill>
                  <a:srgbClr val="5E5E5E"/>
                </a:solidFill>
                <a:latin typeface="Trebuchet MS"/>
                <a:ea typeface="Trebuchet MS"/>
                <a:cs typeface="Trebuchet MS"/>
                <a:sym typeface="Trebuchet MS"/>
              </a:defRPr>
            </a:pPr>
            <a:r>
              <a:rPr>
                <a:latin typeface="微软雅黑" panose="020B0503020204020204" pitchFamily="34" charset="-122"/>
                <a:ea typeface="微软雅黑" panose="020B0503020204020204" pitchFamily="34" charset="-122"/>
                <a:sym typeface="微软雅黑" panose="020B0503020204020204" pitchFamily="34" charset="-122"/>
              </a:rPr>
              <a:t>根据实际业务情况，适当引入外部专家服务。</a:t>
            </a:r>
          </a:p>
        </p:txBody>
      </p:sp>
      <p:sp>
        <p:nvSpPr>
          <p:cNvPr id="844" name="三角形"/>
          <p:cNvSpPr/>
          <p:nvPr/>
        </p:nvSpPr>
        <p:spPr>
          <a:xfrm rot="5400000">
            <a:off x="10124379" y="6884870"/>
            <a:ext cx="6648108" cy="8663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530">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常见性能测试工具对比"/>
          <p:cNvSpPr txBox="1"/>
          <p:nvPr/>
        </p:nvSpPr>
        <p:spPr>
          <a:xfrm>
            <a:off x="5230459" y="636954"/>
            <a:ext cx="13923082"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常见性能测试工具对比</a:t>
            </a:r>
          </a:p>
        </p:txBody>
      </p:sp>
      <p:graphicFrame>
        <p:nvGraphicFramePr>
          <p:cNvPr id="196" name="表格"/>
          <p:cNvGraphicFramePr/>
          <p:nvPr>
            <p:extLst>
              <p:ext uri="{D42A27DB-BD31-4B8C-83A1-F6EECF244321}">
                <p14:modId xmlns:p14="http://schemas.microsoft.com/office/powerpoint/2010/main" val="1422290835"/>
              </p:ext>
            </p:extLst>
          </p:nvPr>
        </p:nvGraphicFramePr>
        <p:xfrm>
          <a:off x="1225061" y="2951519"/>
          <a:ext cx="21336000" cy="6400800"/>
        </p:xfrm>
        <a:graphic>
          <a:graphicData uri="http://schemas.openxmlformats.org/drawingml/2006/table">
            <a:tbl>
              <a:tblPr firstRow="1" firstCol="1"/>
              <a:tblGrid>
                <a:gridCol w="3556000">
                  <a:extLst>
                    <a:ext uri="{9D8B030D-6E8A-4147-A177-3AD203B41FA5}">
                      <a16:colId xmlns:a16="http://schemas.microsoft.com/office/drawing/2014/main" val="20000"/>
                    </a:ext>
                  </a:extLst>
                </a:gridCol>
                <a:gridCol w="3556000">
                  <a:extLst>
                    <a:ext uri="{9D8B030D-6E8A-4147-A177-3AD203B41FA5}">
                      <a16:colId xmlns:a16="http://schemas.microsoft.com/office/drawing/2014/main" val="20001"/>
                    </a:ext>
                  </a:extLst>
                </a:gridCol>
                <a:gridCol w="3556000">
                  <a:extLst>
                    <a:ext uri="{9D8B030D-6E8A-4147-A177-3AD203B41FA5}">
                      <a16:colId xmlns:a16="http://schemas.microsoft.com/office/drawing/2014/main" val="20002"/>
                    </a:ext>
                  </a:extLst>
                </a:gridCol>
                <a:gridCol w="3556000">
                  <a:extLst>
                    <a:ext uri="{9D8B030D-6E8A-4147-A177-3AD203B41FA5}">
                      <a16:colId xmlns:a16="http://schemas.microsoft.com/office/drawing/2014/main" val="20003"/>
                    </a:ext>
                  </a:extLst>
                </a:gridCol>
                <a:gridCol w="3556000">
                  <a:extLst>
                    <a:ext uri="{9D8B030D-6E8A-4147-A177-3AD203B41FA5}">
                      <a16:colId xmlns:a16="http://schemas.microsoft.com/office/drawing/2014/main" val="20004"/>
                    </a:ext>
                  </a:extLst>
                </a:gridCol>
                <a:gridCol w="3556000">
                  <a:extLst>
                    <a:ext uri="{9D8B030D-6E8A-4147-A177-3AD203B41FA5}">
                      <a16:colId xmlns:a16="http://schemas.microsoft.com/office/drawing/2014/main" val="20005"/>
                    </a:ext>
                  </a:extLst>
                </a:gridCol>
              </a:tblGrid>
              <a:tr h="711200">
                <a:tc>
                  <a:txBody>
                    <a:bodyPr/>
                    <a:lstStyle/>
                    <a:p>
                      <a:pPr defTabSz="914400">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工具</a:t>
                      </a:r>
                    </a:p>
                  </a:txBody>
                  <a:tcPr marL="50800" marR="50800" marT="50800" marB="50800" anchor="ctr" horzOverflow="overflow">
                    <a:solidFill>
                      <a:srgbClr val="783887"/>
                    </a:solidFill>
                  </a:tcPr>
                </a:tc>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Apache ab</a:t>
                      </a:r>
                    </a:p>
                  </a:txBody>
                  <a:tcPr marL="121920" marR="121920" marT="60960" marB="60960" anchor="ctr" horzOverflow="overflow">
                    <a:lnB w="12700">
                      <a:solidFill>
                        <a:srgbClr val="000000"/>
                      </a:solidFill>
                      <a:miter lim="400000"/>
                    </a:lnB>
                    <a:solidFill>
                      <a:srgbClr val="783887"/>
                    </a:solidFill>
                  </a:tcPr>
                </a:tc>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Locust</a:t>
                      </a:r>
                    </a:p>
                  </a:txBody>
                  <a:tcPr marL="121920" marR="121920" marT="60960" marB="60960" anchor="ctr" horzOverflow="overflow">
                    <a:lnB w="12700">
                      <a:solidFill>
                        <a:srgbClr val="000000"/>
                      </a:solidFill>
                      <a:miter lim="400000"/>
                    </a:lnB>
                    <a:solidFill>
                      <a:srgbClr val="783887"/>
                    </a:solidFill>
                  </a:tcPr>
                </a:tc>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LoadRunner</a:t>
                      </a:r>
                    </a:p>
                  </a:txBody>
                  <a:tcPr marL="121920" marR="121920" marT="60960" marB="60960" anchor="ctr" horzOverflow="overflow">
                    <a:lnB w="12700">
                      <a:solidFill>
                        <a:srgbClr val="000000"/>
                      </a:solidFill>
                      <a:miter lim="400000"/>
                    </a:lnB>
                    <a:solidFill>
                      <a:srgbClr val="783887"/>
                    </a:solidFill>
                  </a:tcPr>
                </a:tc>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Gatling</a:t>
                      </a:r>
                    </a:p>
                  </a:txBody>
                  <a:tcPr marL="121920" marR="121920" marT="60960" marB="60960" anchor="ctr" horzOverflow="overflow">
                    <a:lnB w="12700">
                      <a:solidFill>
                        <a:srgbClr val="000000"/>
                      </a:solidFill>
                      <a:miter lim="400000"/>
                    </a:lnB>
                    <a:solidFill>
                      <a:srgbClr val="783887"/>
                    </a:solidFill>
                  </a:tcPr>
                </a:tc>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JMeter</a:t>
                      </a:r>
                    </a:p>
                  </a:txBody>
                  <a:tcPr marL="121920" marR="121920" marT="60960" marB="60960" anchor="ctr" horzOverflow="overflow">
                    <a:lnB w="12700">
                      <a:solidFill>
                        <a:srgbClr val="000000"/>
                      </a:solidFill>
                      <a:miter lim="400000"/>
                    </a:lnB>
                    <a:solidFill>
                      <a:srgbClr val="783887"/>
                    </a:solidFill>
                  </a:tcPr>
                </a:tc>
                <a:extLst>
                  <a:ext uri="{0D108BD9-81ED-4DB2-BD59-A6C34878D82A}">
                    <a16:rowId xmlns:a16="http://schemas.microsoft.com/office/drawing/2014/main" val="10000"/>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安装</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二进制</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依赖 Python</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安装包</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依赖 JDK</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依赖 JDK</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1"/>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场景压测</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不支持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2"/>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UI 界面</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无</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部分支持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3"/>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脚本录制</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无</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不支持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4"/>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资源监控</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无</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不支持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5"/>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报告分析</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无</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6"/>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多协议支持</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无</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Python 代码扩展</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支持</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插件丰富</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7"/>
                  </a:ext>
                </a:extLst>
              </a:tr>
              <a:tr h="711200">
                <a:tc>
                  <a:txBody>
                    <a:bodyPr/>
                    <a:lstStyle/>
                    <a:p>
                      <a:pPr defTabSz="457200">
                        <a:spcBef>
                          <a:spcPts val="1200"/>
                        </a:spcBef>
                        <a:defRPr sz="1800" b="0">
                          <a:solidFill>
                            <a:srgbClr val="000000"/>
                          </a:solidFill>
                        </a:defRPr>
                      </a:pPr>
                      <a:r>
                        <a:rPr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费用</a:t>
                      </a:r>
                    </a:p>
                  </a:txBody>
                  <a:tcPr marL="121920" marR="121920" marT="60960" marB="60960" anchor="ctr" horzOverflow="overflow">
                    <a:lnR w="12700">
                      <a:solidFill>
                        <a:srgbClr val="000000"/>
                      </a:solidFill>
                      <a:miter lim="400000"/>
                    </a:lnR>
                    <a:solidFill>
                      <a:srgbClr val="929292"/>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免费</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免费</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高</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免费</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457200">
                        <a:spcBef>
                          <a:spcPts val="1200"/>
                        </a:spcBef>
                        <a:defRPr sz="1800">
                          <a:solidFill>
                            <a:srgbClr val="000000"/>
                          </a:solidFill>
                        </a:defRPr>
                      </a:pPr>
                      <a:r>
                        <a:rPr sz="3200">
                          <a:latin typeface="微软雅黑" panose="020B0503020204020204" pitchFamily="34" charset="-122"/>
                          <a:ea typeface="微软雅黑" panose="020B0503020204020204" pitchFamily="34" charset="-122"/>
                          <a:sym typeface="微软雅黑" panose="020B0503020204020204" pitchFamily="34" charset="-122"/>
                        </a:rPr>
                        <a:t>免费</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8"/>
                  </a:ext>
                </a:extLst>
              </a:tr>
            </a:tbl>
          </a:graphicData>
        </a:graphic>
      </p:graphicFrame>
      <p:sp>
        <p:nvSpPr>
          <p:cNvPr id="197" name="勾号"/>
          <p:cNvSpPr/>
          <p:nvPr/>
        </p:nvSpPr>
        <p:spPr>
          <a:xfrm>
            <a:off x="20262323" y="9886318"/>
            <a:ext cx="1412503" cy="1084379"/>
          </a:xfrm>
          <a:custGeom>
            <a:avLst/>
            <a:gdLst/>
            <a:ahLst/>
            <a:cxnLst>
              <a:cxn ang="0">
                <a:pos x="wd2" y="hd2"/>
              </a:cxn>
              <a:cxn ang="5400000">
                <a:pos x="wd2" y="hd2"/>
              </a:cxn>
              <a:cxn ang="10800000">
                <a:pos x="wd2" y="hd2"/>
              </a:cxn>
              <a:cxn ang="16200000">
                <a:pos x="wd2" y="hd2"/>
              </a:cxn>
            </a:cxnLst>
            <a:rect l="0" t="0" r="r" b="b"/>
            <a:pathLst>
              <a:path w="21576" h="21585"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783886"/>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为什么测试环节会成为持续交付中的瓶颈？"/>
          <p:cNvSpPr txBox="1"/>
          <p:nvPr/>
        </p:nvSpPr>
        <p:spPr>
          <a:xfrm>
            <a:off x="4284685" y="738555"/>
            <a:ext cx="15778678"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为什么测试环节会成为持续交付中的瓶颈？</a:t>
            </a:r>
          </a:p>
        </p:txBody>
      </p:sp>
      <p:sp>
        <p:nvSpPr>
          <p:cNvPr id="145" name="矩形"/>
          <p:cNvSpPr/>
          <p:nvPr/>
        </p:nvSpPr>
        <p:spPr>
          <a:xfrm>
            <a:off x="1805114" y="2267326"/>
            <a:ext cx="4151469" cy="6314516"/>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6" name="矩形"/>
          <p:cNvSpPr/>
          <p:nvPr/>
        </p:nvSpPr>
        <p:spPr>
          <a:xfrm>
            <a:off x="6108312" y="2267326"/>
            <a:ext cx="16294726" cy="6314516"/>
          </a:xfrm>
          <a:prstGeom prst="rect">
            <a:avLst/>
          </a:pr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测试速度问题"/>
          <p:cNvSpPr txBox="1"/>
          <p:nvPr/>
        </p:nvSpPr>
        <p:spPr>
          <a:xfrm>
            <a:off x="2192888" y="5029284"/>
            <a:ext cx="3375923"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20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测试速度问题</a:t>
            </a:r>
          </a:p>
        </p:txBody>
      </p:sp>
      <p:sp>
        <p:nvSpPr>
          <p:cNvPr id="148" name="超过 80% 的测试仍是手动执行的；…"/>
          <p:cNvSpPr txBox="1"/>
          <p:nvPr/>
        </p:nvSpPr>
        <p:spPr>
          <a:xfrm>
            <a:off x="6574897" y="2767126"/>
            <a:ext cx="15361555" cy="5314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超过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80%</a:t>
            </a:r>
            <a:r>
              <a:rPr>
                <a:latin typeface="微软雅黑" panose="020B0503020204020204" pitchFamily="34" charset="-122"/>
                <a:ea typeface="微软雅黑" panose="020B0503020204020204" pitchFamily="34" charset="-122"/>
                <a:sym typeface="微软雅黑" panose="020B0503020204020204" pitchFamily="34" charset="-122"/>
              </a:rPr>
              <a:t> 的测试仍是手动执行的；</a:t>
            </a:r>
          </a:p>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大约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67%</a:t>
            </a:r>
            <a:r>
              <a:rPr>
                <a:latin typeface="微软雅黑" panose="020B0503020204020204" pitchFamily="34" charset="-122"/>
                <a:ea typeface="微软雅黑" panose="020B0503020204020204" pitchFamily="34" charset="-122"/>
                <a:sym typeface="微软雅黑" panose="020B0503020204020204" pitchFamily="34" charset="-122"/>
              </a:rPr>
              <a:t> 的测试用例的编写、维护和执行是冗余的；</a:t>
            </a:r>
          </a:p>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测试人员平均要花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17% </a:t>
            </a:r>
            <a:r>
              <a:rPr>
                <a:latin typeface="微软雅黑" panose="020B0503020204020204" pitchFamily="34" charset="-122"/>
                <a:ea typeface="微软雅黑" panose="020B0503020204020204" pitchFamily="34" charset="-122"/>
                <a:sym typeface="微软雅黑" panose="020B0503020204020204" pitchFamily="34" charset="-122"/>
              </a:rPr>
              <a:t>的时间来处理误报和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14%</a:t>
            </a:r>
            <a:r>
              <a:rPr>
                <a:latin typeface="微软雅黑" panose="020B0503020204020204" pitchFamily="34" charset="-122"/>
                <a:ea typeface="微软雅黑" panose="020B0503020204020204" pitchFamily="34" charset="-122"/>
                <a:sym typeface="微软雅黑" panose="020B0503020204020204" pitchFamily="34" charset="-122"/>
              </a:rPr>
              <a:t> 的时间来处理额外任务；</a:t>
            </a:r>
          </a:p>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过半的测试人员每周要花费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5-15</a:t>
            </a:r>
            <a:r>
              <a:rPr>
                <a:latin typeface="微软雅黑" panose="020B0503020204020204" pitchFamily="34" charset="-122"/>
                <a:ea typeface="微软雅黑" panose="020B0503020204020204" pitchFamily="34" charset="-122"/>
                <a:sym typeface="微软雅黑" panose="020B0503020204020204" pitchFamily="34" charset="-122"/>
              </a:rPr>
              <a:t> 个小时来处理测试数据（测试数据的平均等待时间为</a:t>
            </a:r>
            <a:r>
              <a:rPr>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 </a:t>
            </a:r>
            <a:r>
              <a:rPr>
                <a:latin typeface="微软雅黑" panose="020B0503020204020204" pitchFamily="34" charset="-122"/>
                <a:ea typeface="微软雅黑" panose="020B0503020204020204" pitchFamily="34" charset="-122"/>
                <a:sym typeface="微软雅黑" panose="020B0503020204020204" pitchFamily="34" charset="-122"/>
              </a:rPr>
              <a:t>2 周）；</a:t>
            </a:r>
          </a:p>
          <a:p>
            <a:pPr marL="555625" indent="-555625" algn="just">
              <a:buSzPct val="145000"/>
              <a:buChar char="•"/>
              <a:defRPr b="0">
                <a:solidFill>
                  <a:srgbClr val="FFFFFF"/>
                </a:solidFill>
              </a:defRPr>
            </a:pP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84%</a:t>
            </a:r>
            <a:r>
              <a:rPr>
                <a:latin typeface="微软雅黑" panose="020B0503020204020204" pitchFamily="34" charset="-122"/>
                <a:ea typeface="微软雅黑" panose="020B0503020204020204" pitchFamily="34" charset="-122"/>
                <a:sym typeface="微软雅黑" panose="020B0503020204020204" pitchFamily="34" charset="-122"/>
              </a:rPr>
              <a:t> 的测试人员会因为有限的测试环境而延迟（测试环境的平均准备时间为 32 天）；</a:t>
            </a:r>
          </a:p>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平均回归测试需要 </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16.5</a:t>
            </a:r>
            <a:r>
              <a:rPr>
                <a:latin typeface="微软雅黑" panose="020B0503020204020204" pitchFamily="34" charset="-122"/>
                <a:ea typeface="微软雅黑" panose="020B0503020204020204" pitchFamily="34" charset="-122"/>
                <a:sym typeface="微软雅黑" panose="020B0503020204020204" pitchFamily="34" charset="-122"/>
              </a:rPr>
              <a:t> 天才能执行，但是平均敏捷冲刺周期为 2 周，其中包括了计划、实施和测试的所有阶段。</a:t>
            </a:r>
          </a:p>
        </p:txBody>
      </p:sp>
      <p:sp>
        <p:nvSpPr>
          <p:cNvPr id="149" name="矩形"/>
          <p:cNvSpPr/>
          <p:nvPr/>
        </p:nvSpPr>
        <p:spPr>
          <a:xfrm>
            <a:off x="1805114" y="8701052"/>
            <a:ext cx="4151469" cy="2313268"/>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 name="矩形"/>
          <p:cNvSpPr/>
          <p:nvPr/>
        </p:nvSpPr>
        <p:spPr>
          <a:xfrm>
            <a:off x="6108312" y="8679350"/>
            <a:ext cx="16294726" cy="2313268"/>
          </a:xfrm>
          <a:prstGeom prst="rect">
            <a:avLst/>
          </a:pr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价值衡量问题"/>
          <p:cNvSpPr txBox="1"/>
          <p:nvPr/>
        </p:nvSpPr>
        <p:spPr>
          <a:xfrm>
            <a:off x="2192888" y="9440684"/>
            <a:ext cx="3375923"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20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价值衡量问题</a:t>
            </a:r>
          </a:p>
        </p:txBody>
      </p:sp>
      <p:sp>
        <p:nvSpPr>
          <p:cNvPr id="152" name="只有 9% 的公司针对其要求 / 用户故事执行正式的风险评估；…"/>
          <p:cNvSpPr txBox="1"/>
          <p:nvPr/>
        </p:nvSpPr>
        <p:spPr>
          <a:xfrm>
            <a:off x="6574897" y="8941928"/>
            <a:ext cx="15361555" cy="174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只有</a:t>
            </a:r>
            <a:r>
              <a:rPr sz="40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 9%</a:t>
            </a:r>
            <a:r>
              <a:rPr>
                <a:latin typeface="微软雅黑" panose="020B0503020204020204" pitchFamily="34" charset="-122"/>
                <a:ea typeface="微软雅黑" panose="020B0503020204020204" pitchFamily="34" charset="-122"/>
                <a:sym typeface="微软雅黑" panose="020B0503020204020204" pitchFamily="34" charset="-122"/>
              </a:rPr>
              <a:t> 的公司针对其要求 / 用户故事执行正式的风险评估；</a:t>
            </a:r>
          </a:p>
          <a:p>
            <a:pPr marL="444500" indent="-444500" algn="just">
              <a:buSzPct val="145000"/>
              <a:buChar cha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大多数组织无法立即区分出琐碎任务的测试失败和必须立即解决的关键业务的测试失败。</a:t>
            </a:r>
          </a:p>
        </p:txBody>
      </p:sp>
      <p:sp>
        <p:nvSpPr>
          <p:cNvPr id="153" name="数据来源：《 Enterprise Continuous Testing; Transforming Testing for Agile and DevOps 》报告"/>
          <p:cNvSpPr txBox="1"/>
          <p:nvPr/>
        </p:nvSpPr>
        <p:spPr>
          <a:xfrm>
            <a:off x="2727311" y="11172361"/>
            <a:ext cx="18753531"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5D5D5D"/>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数据来源：《 Enterprise Continuous Testing; Transforming Testing for Agile and DevOps 》报告</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原生 JMeter 分布式测试方案"/>
          <p:cNvSpPr txBox="1"/>
          <p:nvPr/>
        </p:nvSpPr>
        <p:spPr>
          <a:xfrm>
            <a:off x="6541763" y="672123"/>
            <a:ext cx="11300474"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原生 JMeter 分布式测试方案</a:t>
            </a:r>
          </a:p>
        </p:txBody>
      </p:sp>
      <p:grpSp>
        <p:nvGrpSpPr>
          <p:cNvPr id="2" name="组合 1">
            <a:extLst>
              <a:ext uri="{FF2B5EF4-FFF2-40B4-BE49-F238E27FC236}">
                <a16:creationId xmlns:a16="http://schemas.microsoft.com/office/drawing/2014/main" id="{65A5504D-009A-C29E-38F8-15DF349FC3A6}"/>
              </a:ext>
            </a:extLst>
          </p:cNvPr>
          <p:cNvGrpSpPr/>
          <p:nvPr/>
        </p:nvGrpSpPr>
        <p:grpSpPr>
          <a:xfrm>
            <a:off x="571897" y="3868615"/>
            <a:ext cx="13794734" cy="7514640"/>
            <a:chOff x="1855573" y="3178183"/>
            <a:chExt cx="20567345" cy="8433672"/>
          </a:xfrm>
        </p:grpSpPr>
        <p:sp>
          <p:nvSpPr>
            <p:cNvPr id="266" name="矩形"/>
            <p:cNvSpPr/>
            <p:nvPr/>
          </p:nvSpPr>
          <p:spPr>
            <a:xfrm>
              <a:off x="6273860" y="3178183"/>
              <a:ext cx="10072222" cy="5077243"/>
            </a:xfrm>
            <a:prstGeom prst="rect">
              <a:avLst/>
            </a:prstGeom>
            <a:solidFill>
              <a:srgbClr val="FFFFFF"/>
            </a:solidFill>
            <a:ln w="25400">
              <a:solidFill>
                <a:srgbClr val="000000"/>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线条"/>
            <p:cNvSpPr/>
            <p:nvPr/>
          </p:nvSpPr>
          <p:spPr>
            <a:xfrm>
              <a:off x="8161497" y="5576592"/>
              <a:ext cx="6527460" cy="29020"/>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9" name="线条"/>
            <p:cNvSpPr/>
            <p:nvPr/>
          </p:nvSpPr>
          <p:spPr>
            <a:xfrm flipV="1">
              <a:off x="8161497" y="6651578"/>
              <a:ext cx="6549878" cy="6210"/>
            </a:xfrm>
            <a:prstGeom prst="line">
              <a:avLst/>
            </a:prstGeom>
            <a:ln w="254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1" name="圆角矩形"/>
            <p:cNvSpPr/>
            <p:nvPr/>
          </p:nvSpPr>
          <p:spPr>
            <a:xfrm>
              <a:off x="1855573" y="4346120"/>
              <a:ext cx="6247770" cy="3684526"/>
            </a:xfrm>
            <a:prstGeom prst="roundRect">
              <a:avLst>
                <a:gd name="adj" fmla="val 5440"/>
              </a:avLst>
            </a:prstGeom>
            <a:solidFill>
              <a:srgbClr val="FFFFFF"/>
            </a:solidFill>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2" name="圆角矩形"/>
            <p:cNvSpPr/>
            <p:nvPr/>
          </p:nvSpPr>
          <p:spPr>
            <a:xfrm>
              <a:off x="16175148" y="3264925"/>
              <a:ext cx="6247770" cy="3684526"/>
            </a:xfrm>
            <a:prstGeom prst="roundRect">
              <a:avLst>
                <a:gd name="adj" fmla="val 5346"/>
              </a:avLst>
            </a:prstGeom>
            <a:solidFill>
              <a:srgbClr val="FFFFFF"/>
            </a:solidFill>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3" name="圆角矩形"/>
            <p:cNvSpPr/>
            <p:nvPr/>
          </p:nvSpPr>
          <p:spPr>
            <a:xfrm>
              <a:off x="15543514" y="3771237"/>
              <a:ext cx="6247770" cy="3684526"/>
            </a:xfrm>
            <a:prstGeom prst="roundRect">
              <a:avLst>
                <a:gd name="adj" fmla="val 5492"/>
              </a:avLst>
            </a:prstGeom>
            <a:solidFill>
              <a:srgbClr val="FFFFFF"/>
            </a:solidFill>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4" name="圆角矩形"/>
            <p:cNvSpPr/>
            <p:nvPr/>
          </p:nvSpPr>
          <p:spPr>
            <a:xfrm>
              <a:off x="14856807" y="4346120"/>
              <a:ext cx="6247770" cy="3684526"/>
            </a:xfrm>
            <a:prstGeom prst="roundRect">
              <a:avLst>
                <a:gd name="adj" fmla="val 5419"/>
              </a:avLst>
            </a:prstGeom>
            <a:solidFill>
              <a:srgbClr val="FFFFFF"/>
            </a:solidFill>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5" name="高位随机端口"/>
            <p:cNvSpPr/>
            <p:nvPr/>
          </p:nvSpPr>
          <p:spPr>
            <a:xfrm>
              <a:off x="5300269" y="4698559"/>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高位随机端口</a:t>
              </a:r>
            </a:p>
          </p:txBody>
        </p:sp>
        <p:sp>
          <p:nvSpPr>
            <p:cNvPr id="277" name="高位随机端口"/>
            <p:cNvSpPr/>
            <p:nvPr/>
          </p:nvSpPr>
          <p:spPr>
            <a:xfrm>
              <a:off x="5300269" y="5779754"/>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高位随机端口</a:t>
              </a:r>
            </a:p>
          </p:txBody>
        </p:sp>
        <p:sp>
          <p:nvSpPr>
            <p:cNvPr id="278" name="高位随机端口…"/>
            <p:cNvSpPr/>
            <p:nvPr/>
          </p:nvSpPr>
          <p:spPr>
            <a:xfrm>
              <a:off x="5300269" y="6860950"/>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高位随机端口</a:t>
              </a:r>
            </a:p>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client.rmi.localport</a:t>
              </a:r>
            </a:p>
          </p:txBody>
        </p:sp>
        <p:sp>
          <p:nvSpPr>
            <p:cNvPr id="279" name="高位随机端口"/>
            <p:cNvSpPr/>
            <p:nvPr/>
          </p:nvSpPr>
          <p:spPr>
            <a:xfrm>
              <a:off x="14856807" y="6860950"/>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高位随机端口</a:t>
              </a:r>
            </a:p>
          </p:txBody>
        </p:sp>
        <p:sp>
          <p:nvSpPr>
            <p:cNvPr id="280" name="高位随机端口…"/>
            <p:cNvSpPr/>
            <p:nvPr/>
          </p:nvSpPr>
          <p:spPr>
            <a:xfrm>
              <a:off x="14856807" y="5779754"/>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高位随机端口</a:t>
              </a:r>
            </a:p>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server.rmi.localport</a:t>
              </a:r>
            </a:p>
          </p:txBody>
        </p:sp>
        <p:sp>
          <p:nvSpPr>
            <p:cNvPr id="281" name="默认 1099 端口…"/>
            <p:cNvSpPr/>
            <p:nvPr/>
          </p:nvSpPr>
          <p:spPr>
            <a:xfrm>
              <a:off x="14856807" y="4698559"/>
              <a:ext cx="2807026" cy="817257"/>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默认 1099 端口</a:t>
              </a:r>
            </a:p>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server_port</a:t>
              </a:r>
            </a:p>
          </p:txBody>
        </p:sp>
        <p:sp>
          <p:nvSpPr>
            <p:cNvPr id="283" name="返回测试数据"/>
            <p:cNvSpPr/>
            <p:nvPr/>
          </p:nvSpPr>
          <p:spPr>
            <a:xfrm>
              <a:off x="10576076" y="6223760"/>
              <a:ext cx="1851709" cy="81725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返回测试数据</a:t>
              </a:r>
            </a:p>
          </p:txBody>
        </p:sp>
        <p:sp>
          <p:nvSpPr>
            <p:cNvPr id="284" name="下发测试脚本、控制命令"/>
            <p:cNvSpPr/>
            <p:nvPr/>
          </p:nvSpPr>
          <p:spPr>
            <a:xfrm>
              <a:off x="9915112" y="5155263"/>
              <a:ext cx="3173636" cy="81725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下发测试脚本、控制命令</a:t>
              </a:r>
            </a:p>
          </p:txBody>
        </p:sp>
        <p:sp>
          <p:nvSpPr>
            <p:cNvPr id="285" name="RMI 协议…"/>
            <p:cNvSpPr/>
            <p:nvPr/>
          </p:nvSpPr>
          <p:spPr>
            <a:xfrm>
              <a:off x="8502424" y="3390447"/>
              <a:ext cx="5783024" cy="81725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RMI 协议</a:t>
              </a:r>
            </a:p>
            <a:p>
              <a:pPr>
                <a:defRPr sz="2000" b="0">
                  <a:latin typeface="+mn-lt"/>
                  <a:ea typeface="+mn-ea"/>
                  <a:cs typeface="+mn-cs"/>
                  <a:sym typeface="Helvetica Neue Medium"/>
                </a:defRPr>
              </a:pPr>
              <a:r>
                <a:rPr sz="1600">
                  <a:latin typeface="微软雅黑" panose="020B0503020204020204" pitchFamily="34" charset="-122"/>
                  <a:ea typeface="微软雅黑" panose="020B0503020204020204" pitchFamily="34" charset="-122"/>
                  <a:sym typeface="微软雅黑" panose="020B0503020204020204" pitchFamily="34" charset="-122"/>
                </a:rPr>
                <a:t>（不通过 Proxy 的方式 RMI 无法跨子网通信）</a:t>
              </a:r>
            </a:p>
          </p:txBody>
        </p:sp>
        <p:sp>
          <p:nvSpPr>
            <p:cNvPr id="286" name="MeterSphere Server…"/>
            <p:cNvSpPr txBox="1"/>
            <p:nvPr/>
          </p:nvSpPr>
          <p:spPr>
            <a:xfrm>
              <a:off x="1959440" y="5801155"/>
              <a:ext cx="2672026" cy="714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000" b="0"/>
              </a:pPr>
              <a:r>
                <a:rPr sz="1600">
                  <a:latin typeface="微软雅黑" panose="020B0503020204020204" pitchFamily="34" charset="-122"/>
                  <a:ea typeface="微软雅黑" panose="020B0503020204020204" pitchFamily="34" charset="-122"/>
                  <a:sym typeface="微软雅黑" panose="020B0503020204020204" pitchFamily="34" charset="-122"/>
                </a:rPr>
                <a:t>JMeter Master</a:t>
              </a:r>
            </a:p>
            <a:p>
              <a:pPr>
                <a:defRPr sz="2000" b="0"/>
              </a:pPr>
              <a:r>
                <a:rPr sz="1600">
                  <a:latin typeface="微软雅黑" panose="020B0503020204020204" pitchFamily="34" charset="-122"/>
                  <a:ea typeface="微软雅黑" panose="020B0503020204020204" pitchFamily="34" charset="-122"/>
                  <a:sym typeface="微软雅黑" panose="020B0503020204020204" pitchFamily="34" charset="-122"/>
                </a:rPr>
                <a:t>192.168.10.xx/24</a:t>
              </a:r>
            </a:p>
          </p:txBody>
        </p:sp>
        <p:sp>
          <p:nvSpPr>
            <p:cNvPr id="287" name="MeterSphere Client…"/>
            <p:cNvSpPr txBox="1"/>
            <p:nvPr/>
          </p:nvSpPr>
          <p:spPr>
            <a:xfrm>
              <a:off x="18412448" y="4974677"/>
              <a:ext cx="2672026" cy="714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000" b="0"/>
              </a:pPr>
              <a:r>
                <a:rPr sz="1600">
                  <a:latin typeface="微软雅黑" panose="020B0503020204020204" pitchFamily="34" charset="-122"/>
                  <a:ea typeface="微软雅黑" panose="020B0503020204020204" pitchFamily="34" charset="-122"/>
                  <a:sym typeface="微软雅黑" panose="020B0503020204020204" pitchFamily="34" charset="-122"/>
                </a:rPr>
                <a:t>JMeter Slave</a:t>
              </a:r>
            </a:p>
            <a:p>
              <a:pPr>
                <a:defRPr sz="2000" b="0"/>
              </a:pPr>
              <a:r>
                <a:rPr sz="1600">
                  <a:latin typeface="微软雅黑" panose="020B0503020204020204" pitchFamily="34" charset="-122"/>
                  <a:ea typeface="微软雅黑" panose="020B0503020204020204" pitchFamily="34" charset="-122"/>
                  <a:sym typeface="微软雅黑" panose="020B0503020204020204" pitchFamily="34" charset="-122"/>
                </a:rPr>
                <a:t>192.168.10.xx/24</a:t>
              </a:r>
            </a:p>
          </p:txBody>
        </p:sp>
        <p:pic>
          <p:nvPicPr>
            <p:cNvPr id="289" name="图像" descr="图像"/>
            <p:cNvPicPr>
              <a:picLocks noChangeAspect="1"/>
            </p:cNvPicPr>
            <p:nvPr/>
          </p:nvPicPr>
          <p:blipFill>
            <a:blip r:embed="rId2"/>
            <a:stretch>
              <a:fillRect/>
            </a:stretch>
          </p:blipFill>
          <p:spPr>
            <a:xfrm>
              <a:off x="16874625" y="9729355"/>
              <a:ext cx="2209891" cy="1882500"/>
            </a:xfrm>
            <a:prstGeom prst="rect">
              <a:avLst/>
            </a:prstGeom>
            <a:ln w="12700">
              <a:miter lim="400000"/>
            </a:ln>
          </p:spPr>
        </p:pic>
        <p:sp>
          <p:nvSpPr>
            <p:cNvPr id="291" name="线条"/>
            <p:cNvSpPr/>
            <p:nvPr/>
          </p:nvSpPr>
          <p:spPr>
            <a:xfrm>
              <a:off x="17979569" y="8036747"/>
              <a:ext cx="1" cy="1699207"/>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3" name="按照脚本定义发送指定请求"/>
            <p:cNvSpPr/>
            <p:nvPr/>
          </p:nvSpPr>
          <p:spPr>
            <a:xfrm>
              <a:off x="15813984" y="8587808"/>
              <a:ext cx="4331172" cy="59708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sz="1600">
                  <a:latin typeface="微软雅黑" panose="020B0503020204020204" pitchFamily="34" charset="-122"/>
                  <a:ea typeface="微软雅黑" panose="020B0503020204020204" pitchFamily="34" charset="-122"/>
                  <a:sym typeface="微软雅黑" panose="020B0503020204020204" pitchFamily="34" charset="-122"/>
                </a:rPr>
                <a:t>按照脚本定义发送指定请求</a:t>
              </a:r>
            </a:p>
          </p:txBody>
        </p:sp>
      </p:grpSp>
      <p:sp>
        <p:nvSpPr>
          <p:cNvPr id="294" name="被测站点"/>
          <p:cNvSpPr/>
          <p:nvPr/>
        </p:nvSpPr>
        <p:spPr>
          <a:xfrm>
            <a:off x="15866738" y="12754078"/>
            <a:ext cx="4331172" cy="59708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被测站点</a:t>
            </a:r>
          </a:p>
        </p:txBody>
      </p:sp>
      <p:sp>
        <p:nvSpPr>
          <p:cNvPr id="4" name="文本框 3">
            <a:extLst>
              <a:ext uri="{FF2B5EF4-FFF2-40B4-BE49-F238E27FC236}">
                <a16:creationId xmlns:a16="http://schemas.microsoft.com/office/drawing/2014/main" id="{8AA0D1BE-ED8D-63CE-7C33-94B25B143E20}"/>
              </a:ext>
            </a:extLst>
          </p:cNvPr>
          <p:cNvSpPr txBox="1"/>
          <p:nvPr/>
        </p:nvSpPr>
        <p:spPr>
          <a:xfrm>
            <a:off x="14823831" y="2449643"/>
            <a:ext cx="9085385" cy="8918724"/>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20000"/>
              </a:lnSpc>
              <a:buFont typeface="Wingdings" panose="05000000000000000000" pitchFamily="2" charset="2"/>
              <a:buChar char="l"/>
            </a:pPr>
            <a:r>
              <a:rPr lang="zh-CN" altLang="en-US" sz="2400" b="0" i="0">
                <a:solidFill>
                  <a:srgbClr val="191919"/>
                </a:solidFill>
                <a:effectLst/>
                <a:latin typeface="微软雅黑" panose="020B0503020204020204" pitchFamily="34" charset="-122"/>
                <a:ea typeface="微软雅黑" panose="020B0503020204020204" pitchFamily="34" charset="-122"/>
                <a:sym typeface="微软雅黑" panose="020B0503020204020204" pitchFamily="34" charset="-122"/>
              </a:rPr>
              <a:t>大量的从节点时，对主节点（主控机）的压力就会很大，容易出现瓶颈；</a:t>
            </a:r>
          </a:p>
          <a:p>
            <a:pPr marL="342900" indent="-342900" algn="l">
              <a:lnSpc>
                <a:spcPct val="120000"/>
              </a:lnSpc>
              <a:buFont typeface="Wingdings" panose="05000000000000000000" pitchFamily="2" charset="2"/>
              <a:buChar char="l"/>
            </a:pP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每启动一个从节点（</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Agent</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），基本上</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Server_Port</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端口就被占用了，而且只能进行单任务压测，就算一个任务结束了，进程还在端口就不会释放，属于资源独占型；</a:t>
            </a:r>
          </a:p>
          <a:p>
            <a:pPr marL="342900" indent="-342900" algn="l">
              <a:lnSpc>
                <a:spcPct val="120000"/>
              </a:lnSpc>
              <a:buFont typeface="Wingdings" panose="05000000000000000000" pitchFamily="2" charset="2"/>
              <a:buChar char="l"/>
            </a:pP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主从方案部署繁琐，还要考虑版本一致性，插件依赖包一致性。其中一个节点崩溃，就可能导致整个压测任务失败（因为要保证调度和主从数据的一致性）；</a:t>
            </a:r>
          </a:p>
          <a:p>
            <a:pPr marL="342900" indent="-342900" algn="l">
              <a:lnSpc>
                <a:spcPct val="120000"/>
              </a:lnSpc>
              <a:buFont typeface="Wingdings" panose="05000000000000000000" pitchFamily="2" charset="2"/>
              <a:buChar char="l"/>
            </a:pP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如果</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JMeter</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压测的</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需要每个节点（</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Agent</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压测机）读取的数据不一样，则需要人为提前进行切分、裁剪和放置，因为主从控制没有文件远程传输和同步机制；</a:t>
            </a:r>
          </a:p>
          <a:p>
            <a:pPr marL="342900" indent="-342900" algn="l">
              <a:lnSpc>
                <a:spcPct val="120000"/>
              </a:lnSpc>
              <a:buFont typeface="Wingdings" panose="05000000000000000000" pitchFamily="2" charset="2"/>
              <a:buChar char="l"/>
            </a:pP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如果从节点硬件性能差别过大，也没法控制不同节点的压力分配来减轻某些节点的压力。因为节点机</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Agent</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只有发压功能，没有差异控制功能，线程设置为多大，每个节点就都复用一样的配置；</a:t>
            </a:r>
          </a:p>
          <a:p>
            <a:pPr marL="342900" indent="-342900" algn="l">
              <a:lnSpc>
                <a:spcPct val="120000"/>
              </a:lnSpc>
              <a:buFont typeface="Wingdings" panose="05000000000000000000" pitchFamily="2" charset="2"/>
              <a:buChar char="l"/>
            </a:pP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JMeter</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默认是不支持性能监控的，只能是在</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GUI</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模式下，通过扩展监听器插件来实现，但也只能监听到</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、内存、网络这样的基础指标，可扩展性有限。另外从性能上考虑，也非常不合理，本来</a:t>
            </a:r>
            <a:r>
              <a:rPr lang="en-US" altLang="zh-CN"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Master</a:t>
            </a:r>
            <a:r>
              <a:rPr lang="zh-CN" altLang="en-US" sz="2400" b="0" i="0">
                <a:solidFill>
                  <a:srgbClr val="222222"/>
                </a:solidFill>
                <a:effectLst/>
                <a:latin typeface="微软雅黑" panose="020B0503020204020204" pitchFamily="34" charset="-122"/>
                <a:ea typeface="微软雅黑" panose="020B0503020204020204" pitchFamily="34" charset="-122"/>
                <a:sym typeface="微软雅黑" panose="020B0503020204020204" pitchFamily="34" charset="-122"/>
              </a:rPr>
              <a:t>节点压力就大，再加上监控数据的汇集，性能就更差了，所以除了采用独立部署的性能监控平台，没有别的办法。</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MeterSphere 性能测试核心设计"/>
          <p:cNvSpPr txBox="1"/>
          <p:nvPr/>
        </p:nvSpPr>
        <p:spPr>
          <a:xfrm>
            <a:off x="6013065" y="717380"/>
            <a:ext cx="12357870"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性能测试核心设计</a:t>
            </a:r>
          </a:p>
        </p:txBody>
      </p:sp>
      <p:sp>
        <p:nvSpPr>
          <p:cNvPr id="849" name="主机集群环境"/>
          <p:cNvSpPr/>
          <p:nvPr/>
        </p:nvSpPr>
        <p:spPr>
          <a:xfrm>
            <a:off x="2204134" y="9734130"/>
            <a:ext cx="4176098" cy="1270001"/>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主机集群环境</a:t>
            </a:r>
          </a:p>
        </p:txBody>
      </p:sp>
      <p:sp>
        <p:nvSpPr>
          <p:cNvPr id="850" name="基础层：性能测试环境"/>
          <p:cNvSpPr/>
          <p:nvPr/>
        </p:nvSpPr>
        <p:spPr>
          <a:xfrm>
            <a:off x="2204134" y="8429009"/>
            <a:ext cx="12589744" cy="1270001"/>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基础层：性能测试环境</a:t>
            </a:r>
          </a:p>
        </p:txBody>
      </p:sp>
      <p:sp>
        <p:nvSpPr>
          <p:cNvPr id="851" name="核心层：性能测试脚本"/>
          <p:cNvSpPr/>
          <p:nvPr/>
        </p:nvSpPr>
        <p:spPr>
          <a:xfrm>
            <a:off x="2204134" y="5601249"/>
            <a:ext cx="12589744" cy="1270001"/>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核心层：性能测试脚本</a:t>
            </a:r>
          </a:p>
        </p:txBody>
      </p:sp>
      <p:sp>
        <p:nvSpPr>
          <p:cNvPr id="852" name="展示层：性能测试报告"/>
          <p:cNvSpPr/>
          <p:nvPr/>
        </p:nvSpPr>
        <p:spPr>
          <a:xfrm>
            <a:off x="2204134" y="2773488"/>
            <a:ext cx="12589744" cy="127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展示层：性能测试报告</a:t>
            </a:r>
          </a:p>
        </p:txBody>
      </p:sp>
      <p:sp>
        <p:nvSpPr>
          <p:cNvPr id="853" name="容器集群环境"/>
          <p:cNvSpPr/>
          <p:nvPr/>
        </p:nvSpPr>
        <p:spPr>
          <a:xfrm>
            <a:off x="6410957" y="9734130"/>
            <a:ext cx="4176098" cy="1270001"/>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容器集群环境</a:t>
            </a:r>
          </a:p>
        </p:txBody>
      </p:sp>
      <p:sp>
        <p:nvSpPr>
          <p:cNvPr id="854" name="IaaS 云环境"/>
          <p:cNvSpPr/>
          <p:nvPr/>
        </p:nvSpPr>
        <p:spPr>
          <a:xfrm>
            <a:off x="10617780" y="9734130"/>
            <a:ext cx="4176098" cy="1270001"/>
          </a:xfrm>
          <a:prstGeom prst="rect">
            <a:avLst/>
          </a:prstGeom>
          <a:solidFill>
            <a:srgbClr val="5E5E5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IaaS 云环境</a:t>
            </a:r>
          </a:p>
        </p:txBody>
      </p:sp>
      <p:sp>
        <p:nvSpPr>
          <p:cNvPr id="855" name="压测文件管理"/>
          <p:cNvSpPr/>
          <p:nvPr/>
        </p:nvSpPr>
        <p:spPr>
          <a:xfrm>
            <a:off x="2204134" y="6906369"/>
            <a:ext cx="4176098" cy="1270001"/>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压测文件管理</a:t>
            </a:r>
          </a:p>
        </p:txBody>
      </p:sp>
      <p:sp>
        <p:nvSpPr>
          <p:cNvPr id="856" name="压测场景管理"/>
          <p:cNvSpPr/>
          <p:nvPr/>
        </p:nvSpPr>
        <p:spPr>
          <a:xfrm>
            <a:off x="6410957" y="6906369"/>
            <a:ext cx="4176098" cy="1270001"/>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压测场景管理</a:t>
            </a:r>
          </a:p>
        </p:txBody>
      </p:sp>
      <p:sp>
        <p:nvSpPr>
          <p:cNvPr id="857" name="压测模型管理"/>
          <p:cNvSpPr/>
          <p:nvPr/>
        </p:nvSpPr>
        <p:spPr>
          <a:xfrm>
            <a:off x="10617780" y="6906369"/>
            <a:ext cx="4176098" cy="1270001"/>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压测模型管理</a:t>
            </a:r>
          </a:p>
        </p:txBody>
      </p:sp>
      <p:sp>
        <p:nvSpPr>
          <p:cNvPr id="858" name="压测汇总报告"/>
          <p:cNvSpPr/>
          <p:nvPr/>
        </p:nvSpPr>
        <p:spPr>
          <a:xfrm>
            <a:off x="2204134" y="4078608"/>
            <a:ext cx="4176098" cy="127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压测汇总报告</a:t>
            </a:r>
          </a:p>
        </p:txBody>
      </p:sp>
      <p:sp>
        <p:nvSpPr>
          <p:cNvPr id="859" name="压测详细报告"/>
          <p:cNvSpPr/>
          <p:nvPr/>
        </p:nvSpPr>
        <p:spPr>
          <a:xfrm>
            <a:off x="6410957" y="4078608"/>
            <a:ext cx="4176098" cy="127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压测详细报告</a:t>
            </a:r>
          </a:p>
        </p:txBody>
      </p:sp>
      <p:sp>
        <p:nvSpPr>
          <p:cNvPr id="860" name="压测趋势图表"/>
          <p:cNvSpPr/>
          <p:nvPr/>
        </p:nvSpPr>
        <p:spPr>
          <a:xfrm>
            <a:off x="10617780" y="4078608"/>
            <a:ext cx="4176098" cy="127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压测趋势图表</a:t>
            </a:r>
          </a:p>
        </p:txBody>
      </p:sp>
      <p:sp>
        <p:nvSpPr>
          <p:cNvPr id="861" name="压测监控"/>
          <p:cNvSpPr/>
          <p:nvPr/>
        </p:nvSpPr>
        <p:spPr>
          <a:xfrm>
            <a:off x="14929058" y="2773488"/>
            <a:ext cx="1273924" cy="8193940"/>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压测监控</a:t>
            </a:r>
          </a:p>
        </p:txBody>
      </p:sp>
      <p:sp>
        <p:nvSpPr>
          <p:cNvPr id="862" name="性能测试报告…"/>
          <p:cNvSpPr txBox="1"/>
          <p:nvPr/>
        </p:nvSpPr>
        <p:spPr>
          <a:xfrm>
            <a:off x="16843377" y="1857003"/>
            <a:ext cx="5215436" cy="10026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457200">
              <a:lnSpc>
                <a:spcPts val="6100"/>
              </a:lnSpc>
              <a:defRPr sz="3600" b="0">
                <a:solidFill>
                  <a:srgbClr val="783887"/>
                </a:solidFill>
              </a:defRPr>
            </a:pPr>
            <a:r>
              <a:rPr>
                <a:latin typeface="微软雅黑" panose="020B0503020204020204" pitchFamily="34" charset="-122"/>
                <a:ea typeface="微软雅黑" panose="020B0503020204020204" pitchFamily="34" charset="-122"/>
                <a:sym typeface="微软雅黑" panose="020B0503020204020204" pitchFamily="34" charset="-122"/>
              </a:rPr>
              <a:t>性能测试报告</a:t>
            </a:r>
            <a:endParaRPr sz="1200">
              <a:latin typeface="微软雅黑" panose="020B0503020204020204" pitchFamily="34" charset="-122"/>
              <a:ea typeface="微软雅黑" panose="020B0503020204020204" pitchFamily="34" charset="-122"/>
              <a:sym typeface="微软雅黑" panose="020B0503020204020204" pitchFamily="34" charset="-122"/>
            </a:endParaRP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自动生成测试报告</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多次测试结果对比</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丰富的报告展示详情</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测试报告内容导出</a:t>
            </a:r>
          </a:p>
          <a:p>
            <a:pPr algn="l" defTabSz="457200">
              <a:lnSpc>
                <a:spcPts val="5400"/>
              </a:lnSpc>
              <a:defRPr sz="3000" b="0">
                <a:solidFill>
                  <a:srgbClr val="5E5E5E"/>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a:p>
            <a:pPr algn="l" defTabSz="457200">
              <a:lnSpc>
                <a:spcPts val="6100"/>
              </a:lnSpc>
              <a:defRPr sz="3600" b="0">
                <a:solidFill>
                  <a:srgbClr val="783887"/>
                </a:solidFill>
              </a:defRPr>
            </a:pPr>
            <a:r>
              <a:rPr>
                <a:latin typeface="微软雅黑" panose="020B0503020204020204" pitchFamily="34" charset="-122"/>
                <a:ea typeface="微软雅黑" panose="020B0503020204020204" pitchFamily="34" charset="-122"/>
                <a:sym typeface="微软雅黑" panose="020B0503020204020204" pitchFamily="34" charset="-122"/>
              </a:rPr>
              <a:t>性能测试脚本</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完全兼容 JMeter 脚本</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自由上传测试依赖文件</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通过浏览器插件快速录制</a:t>
            </a:r>
          </a:p>
          <a:p>
            <a:pPr algn="l" defTabSz="457200">
              <a:lnSpc>
                <a:spcPts val="5400"/>
              </a:lnSpc>
              <a:defRPr sz="3000" b="0">
                <a:solidFill>
                  <a:srgbClr val="5E5E5E"/>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a:p>
            <a:pPr algn="l" defTabSz="457200">
              <a:lnSpc>
                <a:spcPts val="6100"/>
              </a:lnSpc>
              <a:defRPr sz="3600" b="0">
                <a:solidFill>
                  <a:srgbClr val="783887"/>
                </a:solidFill>
              </a:defRPr>
            </a:pPr>
            <a:r>
              <a:rPr>
                <a:latin typeface="微软雅黑" panose="020B0503020204020204" pitchFamily="34" charset="-122"/>
                <a:ea typeface="微软雅黑" panose="020B0503020204020204" pitchFamily="34" charset="-122"/>
                <a:sym typeface="微软雅黑" panose="020B0503020204020204" pitchFamily="34" charset="-122"/>
              </a:rPr>
              <a:t>性能测试环境</a:t>
            </a:r>
          </a:p>
          <a:p>
            <a:pPr marL="416718" indent="-416718" algn="l" defTabSz="457200">
              <a:lnSpc>
                <a:spcPts val="5400"/>
              </a:lnSpc>
              <a:buSzPct val="145000"/>
              <a:buChar char="•"/>
              <a:defRPr sz="3000"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压测机统一管控</a:t>
            </a:r>
          </a:p>
          <a:p>
            <a:pPr marL="416718" indent="-416718" algn="l" defTabSz="457200">
              <a:lnSpc>
                <a:spcPts val="5400"/>
              </a:lnSpc>
              <a:buSzPct val="145000"/>
              <a:buChar char="•"/>
              <a:defRPr sz="3000">
                <a:solidFill>
                  <a:srgbClr val="5E5E5E"/>
                </a:solidFill>
              </a:defRPr>
            </a:pPr>
            <a:r>
              <a:rPr b="0">
                <a:latin typeface="微软雅黑" panose="020B0503020204020204" pitchFamily="34" charset="-122"/>
                <a:ea typeface="微软雅黑" panose="020B0503020204020204" pitchFamily="34" charset="-122"/>
                <a:sym typeface="微软雅黑" panose="020B0503020204020204" pitchFamily="34" charset="-122"/>
              </a:rPr>
              <a:t>分布式、大规模压测资源池</a:t>
            </a:r>
            <a:r>
              <a:rPr sz="1200">
                <a:latin typeface="微软雅黑" panose="020B0503020204020204" pitchFamily="34" charset="-122"/>
                <a:ea typeface="微软雅黑" panose="020B0503020204020204" pitchFamily="34" charset="-122"/>
                <a:sym typeface="微软雅黑" panose="020B0503020204020204" pitchFamily="34" charset="-122"/>
              </a:rPr>
              <a:t>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线条"/>
          <p:cNvSpPr/>
          <p:nvPr/>
        </p:nvSpPr>
        <p:spPr>
          <a:xfrm>
            <a:off x="20546519" y="1985808"/>
            <a:ext cx="1" cy="910818"/>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8" name="线条"/>
          <p:cNvSpPr/>
          <p:nvPr/>
        </p:nvSpPr>
        <p:spPr>
          <a:xfrm flipV="1">
            <a:off x="3570912" y="3342912"/>
            <a:ext cx="1" cy="1105587"/>
          </a:xfrm>
          <a:prstGeom prst="line">
            <a:avLst/>
          </a:prstGeom>
          <a:ln w="381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9" name="MeterSphere 大规模压测架构设计"/>
          <p:cNvSpPr txBox="1"/>
          <p:nvPr/>
        </p:nvSpPr>
        <p:spPr>
          <a:xfrm>
            <a:off x="5941836" y="531446"/>
            <a:ext cx="12500328"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大规模压测架构设计</a:t>
            </a:r>
          </a:p>
        </p:txBody>
      </p:sp>
      <p:sp>
        <p:nvSpPr>
          <p:cNvPr id="300" name="Prometheus"/>
          <p:cNvSpPr/>
          <p:nvPr/>
        </p:nvSpPr>
        <p:spPr>
          <a:xfrm>
            <a:off x="1475412" y="2454883"/>
            <a:ext cx="4191001" cy="963562"/>
          </a:xfrm>
          <a:prstGeom prst="rect">
            <a:avLst/>
          </a:prstGeom>
          <a:solidFill>
            <a:srgbClr val="0B746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Prometheus</a:t>
            </a:r>
          </a:p>
        </p:txBody>
      </p:sp>
      <p:sp>
        <p:nvSpPr>
          <p:cNvPr id="301" name="MeterSphere 界面"/>
          <p:cNvSpPr/>
          <p:nvPr/>
        </p:nvSpPr>
        <p:spPr>
          <a:xfrm>
            <a:off x="1474306" y="4472420"/>
            <a:ext cx="4193214" cy="1105586"/>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界面</a:t>
            </a:r>
          </a:p>
        </p:txBody>
      </p:sp>
      <p:sp>
        <p:nvSpPr>
          <p:cNvPr id="302" name="形状"/>
          <p:cNvSpPr/>
          <p:nvPr/>
        </p:nvSpPr>
        <p:spPr>
          <a:xfrm>
            <a:off x="2267605" y="10027137"/>
            <a:ext cx="2606615" cy="1721382"/>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chemeClr val="accent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3" name="圆角矩形"/>
          <p:cNvSpPr/>
          <p:nvPr/>
        </p:nvSpPr>
        <p:spPr>
          <a:xfrm>
            <a:off x="11069511" y="2444776"/>
            <a:ext cx="5938587" cy="2461268"/>
          </a:xfrm>
          <a:prstGeom prst="roundRect">
            <a:avLst>
              <a:gd name="adj" fmla="val 8022"/>
            </a:avLst>
          </a:prstGeom>
          <a:solidFill>
            <a:srgbClr val="8A5AB8"/>
          </a:solidFill>
          <a:ln w="12700">
            <a:miter lim="400000"/>
          </a:ln>
        </p:spPr>
        <p:txBody>
          <a:bodyPr lIns="71437" tIns="71437" rIns="71437" bIns="71437" anchor="ctr"/>
          <a:lstStyle/>
          <a:p>
            <a:pPr>
              <a:defRPr sz="30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4" name="圆角矩形"/>
          <p:cNvSpPr/>
          <p:nvPr/>
        </p:nvSpPr>
        <p:spPr>
          <a:xfrm>
            <a:off x="11069511" y="5144381"/>
            <a:ext cx="5938587" cy="2461268"/>
          </a:xfrm>
          <a:prstGeom prst="roundRect">
            <a:avLst>
              <a:gd name="adj" fmla="val 7954"/>
            </a:avLst>
          </a:prstGeom>
          <a:solidFill>
            <a:srgbClr val="8A5AB8"/>
          </a:solidFill>
          <a:ln w="12700">
            <a:miter lim="400000"/>
          </a:ln>
        </p:spPr>
        <p:txBody>
          <a:bodyPr lIns="71437" tIns="71437" rIns="71437" bIns="71437" anchor="ctr"/>
          <a:lstStyle/>
          <a:p>
            <a:pPr>
              <a:defRPr sz="30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5" name="圆角矩形"/>
          <p:cNvSpPr/>
          <p:nvPr/>
        </p:nvSpPr>
        <p:spPr>
          <a:xfrm>
            <a:off x="6422510" y="7843987"/>
            <a:ext cx="6858564" cy="1249681"/>
          </a:xfrm>
          <a:prstGeom prst="roundRect">
            <a:avLst>
              <a:gd name="adj" fmla="val 16275"/>
            </a:avLst>
          </a:prstGeom>
          <a:solidFill>
            <a:srgbClr val="795EB8"/>
          </a:solidFill>
          <a:ln w="12700">
            <a:miter lim="400000"/>
          </a:ln>
        </p:spPr>
        <p:txBody>
          <a:bodyPr lIns="71437" tIns="71437" rIns="71437" bIns="71437" anchor="ctr"/>
          <a:lstStyle/>
          <a:p>
            <a:pPr>
              <a:defRPr sz="24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6" name="圆角矩形"/>
          <p:cNvSpPr/>
          <p:nvPr/>
        </p:nvSpPr>
        <p:spPr>
          <a:xfrm>
            <a:off x="6420973" y="9365449"/>
            <a:ext cx="6858564" cy="1249681"/>
          </a:xfrm>
          <a:prstGeom prst="roundRect">
            <a:avLst>
              <a:gd name="adj" fmla="val 16230"/>
            </a:avLst>
          </a:prstGeom>
          <a:solidFill>
            <a:srgbClr val="795EB8"/>
          </a:solidFill>
          <a:ln w="12700">
            <a:miter lim="400000"/>
          </a:ln>
        </p:spPr>
        <p:txBody>
          <a:bodyPr lIns="71437" tIns="71437" rIns="71437" bIns="71437" anchor="ctr"/>
          <a:lstStyle/>
          <a:p>
            <a:pPr>
              <a:defRPr sz="24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 name="矩形"/>
          <p:cNvSpPr/>
          <p:nvPr/>
        </p:nvSpPr>
        <p:spPr>
          <a:xfrm>
            <a:off x="18743110" y="2825203"/>
            <a:ext cx="3606819" cy="4390038"/>
          </a:xfrm>
          <a:prstGeom prst="rect">
            <a:avLst/>
          </a:prstGeom>
          <a:solidFill>
            <a:srgbClr val="FFFFFF"/>
          </a:solidFill>
          <a:ln w="25400">
            <a:solidFill>
              <a:srgbClr val="783887"/>
            </a:solidFill>
            <a:custDash>
              <a:ds d="600000" sp="600000"/>
            </a:custDash>
            <a:miter lim="400000"/>
          </a:ln>
        </p:spPr>
        <p:txBody>
          <a:bodyPr lIns="71437" tIns="71437" rIns="71437" bIns="71437" anchor="ctr"/>
          <a:lstStyle/>
          <a:p>
            <a:pPr>
              <a:defRPr sz="30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 name="主机-1…"/>
          <p:cNvSpPr/>
          <p:nvPr/>
        </p:nvSpPr>
        <p:spPr>
          <a:xfrm>
            <a:off x="11482743" y="2764052"/>
            <a:ext cx="2492135" cy="879927"/>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主机-1</a:t>
            </a:r>
          </a:p>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Node-Controller</a:t>
            </a:r>
          </a:p>
        </p:txBody>
      </p:sp>
      <p:sp>
        <p:nvSpPr>
          <p:cNvPr id="309" name="JMeter-Pod-N"/>
          <p:cNvSpPr/>
          <p:nvPr/>
        </p:nvSpPr>
        <p:spPr>
          <a:xfrm>
            <a:off x="14068841" y="6419322"/>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JMeter-Pod-N</a:t>
            </a:r>
          </a:p>
        </p:txBody>
      </p:sp>
      <p:sp>
        <p:nvSpPr>
          <p:cNvPr id="310" name="JMeter-Pod-2"/>
          <p:cNvSpPr/>
          <p:nvPr/>
        </p:nvSpPr>
        <p:spPr>
          <a:xfrm>
            <a:off x="14068841" y="5413179"/>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JMeter-Pod-2</a:t>
            </a:r>
          </a:p>
        </p:txBody>
      </p:sp>
      <p:sp>
        <p:nvSpPr>
          <p:cNvPr id="311" name="JMeter-Pod-3"/>
          <p:cNvSpPr/>
          <p:nvPr/>
        </p:nvSpPr>
        <p:spPr>
          <a:xfrm>
            <a:off x="11482743" y="6419322"/>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JMeter-Pod-3</a:t>
            </a:r>
          </a:p>
        </p:txBody>
      </p:sp>
      <p:sp>
        <p:nvSpPr>
          <p:cNvPr id="312" name="JMeter-Pod-1"/>
          <p:cNvSpPr/>
          <p:nvPr/>
        </p:nvSpPr>
        <p:spPr>
          <a:xfrm>
            <a:off x="11482743" y="5413179"/>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0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JMeter-Pod-1</a:t>
            </a:r>
          </a:p>
        </p:txBody>
      </p:sp>
      <p:sp>
        <p:nvSpPr>
          <p:cNvPr id="313" name="Kafka-2"/>
          <p:cNvSpPr/>
          <p:nvPr/>
        </p:nvSpPr>
        <p:spPr>
          <a:xfrm>
            <a:off x="8865955" y="8028863"/>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Kafka-2</a:t>
            </a:r>
          </a:p>
        </p:txBody>
      </p:sp>
      <p:sp>
        <p:nvSpPr>
          <p:cNvPr id="314" name="Kafka-1"/>
          <p:cNvSpPr/>
          <p:nvPr/>
        </p:nvSpPr>
        <p:spPr>
          <a:xfrm>
            <a:off x="6786884" y="8028863"/>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Kafka-1</a:t>
            </a:r>
          </a:p>
        </p:txBody>
      </p:sp>
      <p:sp>
        <p:nvSpPr>
          <p:cNvPr id="315" name="Kafka-n"/>
          <p:cNvSpPr/>
          <p:nvPr/>
        </p:nvSpPr>
        <p:spPr>
          <a:xfrm>
            <a:off x="10944181" y="8028863"/>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Kafka-n</a:t>
            </a:r>
          </a:p>
        </p:txBody>
      </p:sp>
      <p:sp>
        <p:nvSpPr>
          <p:cNvPr id="316" name="DS-n"/>
          <p:cNvSpPr/>
          <p:nvPr/>
        </p:nvSpPr>
        <p:spPr>
          <a:xfrm>
            <a:off x="10944181" y="9550325"/>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DS-n</a:t>
            </a:r>
          </a:p>
        </p:txBody>
      </p:sp>
      <p:sp>
        <p:nvSpPr>
          <p:cNvPr id="317" name="DS-2"/>
          <p:cNvSpPr/>
          <p:nvPr/>
        </p:nvSpPr>
        <p:spPr>
          <a:xfrm>
            <a:off x="8865955" y="9550325"/>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DS-2</a:t>
            </a:r>
          </a:p>
        </p:txBody>
      </p:sp>
      <p:sp>
        <p:nvSpPr>
          <p:cNvPr id="318" name="DS-1"/>
          <p:cNvSpPr/>
          <p:nvPr/>
        </p:nvSpPr>
        <p:spPr>
          <a:xfrm>
            <a:off x="6787729" y="9550325"/>
            <a:ext cx="1968599"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0">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DS-1</a:t>
            </a:r>
          </a:p>
        </p:txBody>
      </p:sp>
      <p:sp>
        <p:nvSpPr>
          <p:cNvPr id="319" name="主机-N…"/>
          <p:cNvSpPr/>
          <p:nvPr/>
        </p:nvSpPr>
        <p:spPr>
          <a:xfrm>
            <a:off x="14068841" y="3738517"/>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主机-N</a:t>
            </a:r>
          </a:p>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Node-Controller</a:t>
            </a:r>
          </a:p>
        </p:txBody>
      </p:sp>
      <p:sp>
        <p:nvSpPr>
          <p:cNvPr id="320" name="主机-3…"/>
          <p:cNvSpPr/>
          <p:nvPr/>
        </p:nvSpPr>
        <p:spPr>
          <a:xfrm>
            <a:off x="11483347" y="3738517"/>
            <a:ext cx="2492135" cy="879928"/>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主机-3</a:t>
            </a:r>
          </a:p>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Node-Controller</a:t>
            </a:r>
          </a:p>
        </p:txBody>
      </p:sp>
      <p:sp>
        <p:nvSpPr>
          <p:cNvPr id="321" name="主机-2…"/>
          <p:cNvSpPr/>
          <p:nvPr/>
        </p:nvSpPr>
        <p:spPr>
          <a:xfrm>
            <a:off x="14068841" y="2764052"/>
            <a:ext cx="2492135" cy="879927"/>
          </a:xfrm>
          <a:prstGeom prst="rect">
            <a:avLst/>
          </a:prstGeom>
          <a:solidFill>
            <a:srgbClr val="D6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主机-2</a:t>
            </a:r>
          </a:p>
          <a:p>
            <a:pPr>
              <a:defRPr sz="2000" b="0">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Node-Controller</a:t>
            </a:r>
          </a:p>
        </p:txBody>
      </p:sp>
      <p:sp>
        <p:nvSpPr>
          <p:cNvPr id="322" name="MySQL…"/>
          <p:cNvSpPr txBox="1"/>
          <p:nvPr/>
        </p:nvSpPr>
        <p:spPr>
          <a:xfrm>
            <a:off x="2798267" y="10528056"/>
            <a:ext cx="1545294"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MySQL</a:t>
            </a:r>
          </a:p>
          <a:p>
            <a:pPr>
              <a:defRPr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数据库</a:t>
            </a:r>
          </a:p>
        </p:txBody>
      </p:sp>
      <p:sp>
        <p:nvSpPr>
          <p:cNvPr id="323" name="被压测系统"/>
          <p:cNvSpPr txBox="1"/>
          <p:nvPr/>
        </p:nvSpPr>
        <p:spPr>
          <a:xfrm>
            <a:off x="19448464" y="3357054"/>
            <a:ext cx="2196113"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r>
              <a:rPr>
                <a:latin typeface="微软雅黑" panose="020B0503020204020204" pitchFamily="34" charset="-122"/>
                <a:ea typeface="微软雅黑" panose="020B0503020204020204" pitchFamily="34" charset="-122"/>
                <a:sym typeface="微软雅黑" panose="020B0503020204020204" pitchFamily="34" charset="-122"/>
              </a:rPr>
              <a:t>被压测系统</a:t>
            </a:r>
          </a:p>
        </p:txBody>
      </p:sp>
      <p:sp>
        <p:nvSpPr>
          <p:cNvPr id="324" name="被压测系统"/>
          <p:cNvSpPr txBox="1"/>
          <p:nvPr/>
        </p:nvSpPr>
        <p:spPr>
          <a:xfrm>
            <a:off x="19448464" y="6056659"/>
            <a:ext cx="2196113"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r>
              <a:rPr>
                <a:latin typeface="微软雅黑" panose="020B0503020204020204" pitchFamily="34" charset="-122"/>
                <a:ea typeface="微软雅黑" panose="020B0503020204020204" pitchFamily="34" charset="-122"/>
                <a:sym typeface="微软雅黑" panose="020B0503020204020204" pitchFamily="34" charset="-122"/>
              </a:rPr>
              <a:t>被压测系统</a:t>
            </a:r>
          </a:p>
        </p:txBody>
      </p:sp>
      <p:sp>
        <p:nvSpPr>
          <p:cNvPr id="325" name="箭头"/>
          <p:cNvSpPr/>
          <p:nvPr/>
        </p:nvSpPr>
        <p:spPr>
          <a:xfrm>
            <a:off x="17010694" y="3318222"/>
            <a:ext cx="1737123" cy="714376"/>
          </a:xfrm>
          <a:prstGeom prst="rightArrow">
            <a:avLst>
              <a:gd name="adj1" fmla="val 41264"/>
              <a:gd name="adj2" fmla="val 64275"/>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6" name="箭头"/>
          <p:cNvSpPr/>
          <p:nvPr/>
        </p:nvSpPr>
        <p:spPr>
          <a:xfrm>
            <a:off x="17010694" y="6017827"/>
            <a:ext cx="1737123" cy="714376"/>
          </a:xfrm>
          <a:prstGeom prst="rightArrow">
            <a:avLst>
              <a:gd name="adj1" fmla="val 41264"/>
              <a:gd name="adj2" fmla="val 64275"/>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 name="线条"/>
          <p:cNvSpPr/>
          <p:nvPr/>
        </p:nvSpPr>
        <p:spPr>
          <a:xfrm flipH="1">
            <a:off x="3570912" y="5594852"/>
            <a:ext cx="1" cy="4415438"/>
          </a:xfrm>
          <a:prstGeom prst="line">
            <a:avLst/>
          </a:prstGeom>
          <a:ln w="381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 name="线条"/>
          <p:cNvSpPr/>
          <p:nvPr/>
        </p:nvSpPr>
        <p:spPr>
          <a:xfrm flipV="1">
            <a:off x="3570912" y="1985808"/>
            <a:ext cx="1" cy="542098"/>
          </a:xfrm>
          <a:prstGeom prst="line">
            <a:avLst/>
          </a:prstGeom>
          <a:ln w="381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9" name="线条"/>
          <p:cNvSpPr/>
          <p:nvPr/>
        </p:nvSpPr>
        <p:spPr>
          <a:xfrm>
            <a:off x="3570643" y="1985663"/>
            <a:ext cx="16979901" cy="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0" name="线条"/>
          <p:cNvSpPr/>
          <p:nvPr/>
        </p:nvSpPr>
        <p:spPr>
          <a:xfrm flipV="1">
            <a:off x="5695766" y="3788146"/>
            <a:ext cx="5338545" cy="1224956"/>
          </a:xfrm>
          <a:prstGeom prst="line">
            <a:avLst/>
          </a:prstGeom>
          <a:ln w="508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1" name="线条"/>
          <p:cNvSpPr/>
          <p:nvPr/>
        </p:nvSpPr>
        <p:spPr>
          <a:xfrm flipV="1">
            <a:off x="9850254" y="9049968"/>
            <a:ext cx="1" cy="359182"/>
          </a:xfrm>
          <a:prstGeom prst="line">
            <a:avLst/>
          </a:prstGeom>
          <a:ln w="254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2" name="线条"/>
          <p:cNvSpPr/>
          <p:nvPr/>
        </p:nvSpPr>
        <p:spPr>
          <a:xfrm flipV="1">
            <a:off x="9850254" y="10621808"/>
            <a:ext cx="1" cy="45720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3" name="线条"/>
          <p:cNvSpPr/>
          <p:nvPr/>
        </p:nvSpPr>
        <p:spPr>
          <a:xfrm>
            <a:off x="4844931" y="11084488"/>
            <a:ext cx="4999513" cy="1"/>
          </a:xfrm>
          <a:prstGeom prst="line">
            <a:avLst/>
          </a:prstGeom>
          <a:ln w="254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4" name="线条"/>
          <p:cNvSpPr/>
          <p:nvPr/>
        </p:nvSpPr>
        <p:spPr>
          <a:xfrm flipV="1">
            <a:off x="14038805" y="7613348"/>
            <a:ext cx="1" cy="879928"/>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5" name="线条"/>
          <p:cNvSpPr/>
          <p:nvPr/>
        </p:nvSpPr>
        <p:spPr>
          <a:xfrm>
            <a:off x="13264201" y="8485549"/>
            <a:ext cx="778775" cy="1"/>
          </a:xfrm>
          <a:prstGeom prst="line">
            <a:avLst/>
          </a:prstGeom>
          <a:ln w="254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6" name="线条"/>
          <p:cNvSpPr/>
          <p:nvPr/>
        </p:nvSpPr>
        <p:spPr>
          <a:xfrm>
            <a:off x="5695766" y="5055773"/>
            <a:ext cx="5338545" cy="1224955"/>
          </a:xfrm>
          <a:prstGeom prst="line">
            <a:avLst/>
          </a:prstGeom>
          <a:ln w="508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 name="Data-Streaming 消费 Kafka"/>
          <p:cNvSpPr txBox="1"/>
          <p:nvPr/>
        </p:nvSpPr>
        <p:spPr>
          <a:xfrm>
            <a:off x="13385490" y="8836199"/>
            <a:ext cx="4006564"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Data-Streaming 消费 Kafka</a:t>
            </a:r>
          </a:p>
        </p:txBody>
      </p:sp>
      <p:sp>
        <p:nvSpPr>
          <p:cNvPr id="338" name="性能测试报告…"/>
          <p:cNvSpPr txBox="1"/>
          <p:nvPr/>
        </p:nvSpPr>
        <p:spPr>
          <a:xfrm>
            <a:off x="1254549" y="7361104"/>
            <a:ext cx="2187576"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性能测试报告</a:t>
            </a:r>
          </a:p>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实时展示</a:t>
            </a:r>
          </a:p>
        </p:txBody>
      </p:sp>
      <p:sp>
        <p:nvSpPr>
          <p:cNvPr id="339" name="Data-Streaming 集群"/>
          <p:cNvSpPr txBox="1"/>
          <p:nvPr/>
        </p:nvSpPr>
        <p:spPr>
          <a:xfrm>
            <a:off x="3917924" y="9548823"/>
            <a:ext cx="2606615"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a:lvl1pPr>
          </a:lstStyle>
          <a:p>
            <a:r>
              <a:rPr>
                <a:latin typeface="微软雅黑" panose="020B0503020204020204" pitchFamily="34" charset="-122"/>
                <a:ea typeface="微软雅黑" panose="020B0503020204020204" pitchFamily="34" charset="-122"/>
                <a:sym typeface="微软雅黑" panose="020B0503020204020204" pitchFamily="34" charset="-122"/>
              </a:rPr>
              <a:t>Data-Streaming 集群</a:t>
            </a:r>
          </a:p>
        </p:txBody>
      </p:sp>
      <p:sp>
        <p:nvSpPr>
          <p:cNvPr id="340" name="Kafka 集群"/>
          <p:cNvSpPr txBox="1"/>
          <p:nvPr/>
        </p:nvSpPr>
        <p:spPr>
          <a:xfrm>
            <a:off x="4127444" y="8212027"/>
            <a:ext cx="218757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a:lvl1pPr>
          </a:lstStyle>
          <a:p>
            <a:r>
              <a:rPr>
                <a:latin typeface="微软雅黑" panose="020B0503020204020204" pitchFamily="34" charset="-122"/>
                <a:ea typeface="微软雅黑" panose="020B0503020204020204" pitchFamily="34" charset="-122"/>
                <a:sym typeface="微软雅黑" panose="020B0503020204020204" pitchFamily="34" charset="-122"/>
              </a:rPr>
              <a:t>Kafka 集群</a:t>
            </a:r>
          </a:p>
        </p:txBody>
      </p:sp>
      <p:sp>
        <p:nvSpPr>
          <p:cNvPr id="341" name="Data-Streaming 计算后的数据落库"/>
          <p:cNvSpPr txBox="1"/>
          <p:nvPr/>
        </p:nvSpPr>
        <p:spPr>
          <a:xfrm>
            <a:off x="5336148" y="11305009"/>
            <a:ext cx="3216979"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Data-Streaming 计算后的数据落库</a:t>
            </a:r>
          </a:p>
        </p:txBody>
      </p:sp>
      <p:sp>
        <p:nvSpPr>
          <p:cNvPr id="342" name="监控数据实时展示"/>
          <p:cNvSpPr txBox="1"/>
          <p:nvPr/>
        </p:nvSpPr>
        <p:spPr>
          <a:xfrm>
            <a:off x="1254549" y="3522190"/>
            <a:ext cx="2187576"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监控数据实时展示</a:t>
            </a:r>
          </a:p>
        </p:txBody>
      </p:sp>
      <p:sp>
        <p:nvSpPr>
          <p:cNvPr id="343" name="解决原生 JMeter 主从方案问题。所有节点都可以弹性扩展，支持几千、几万甚至百万并发压测。"/>
          <p:cNvSpPr txBox="1"/>
          <p:nvPr/>
        </p:nvSpPr>
        <p:spPr>
          <a:xfrm>
            <a:off x="14025454" y="10323251"/>
            <a:ext cx="9244676"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解决原生 JMeter 主从方案问题。所有节点都可以弹性扩展，支持几千、几万甚至百万并发压测。</a:t>
            </a:r>
          </a:p>
        </p:txBody>
      </p:sp>
      <p:sp>
        <p:nvSpPr>
          <p:cNvPr id="344" name="自定义监控"/>
          <p:cNvSpPr txBox="1"/>
          <p:nvPr/>
        </p:nvSpPr>
        <p:spPr>
          <a:xfrm>
            <a:off x="20273046" y="2151808"/>
            <a:ext cx="2729662"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自定义监控</a:t>
            </a:r>
          </a:p>
        </p:txBody>
      </p:sp>
      <p:sp>
        <p:nvSpPr>
          <p:cNvPr id="345" name="Kubernetes 集群"/>
          <p:cNvSpPr txBox="1"/>
          <p:nvPr/>
        </p:nvSpPr>
        <p:spPr>
          <a:xfrm>
            <a:off x="8293257" y="6443509"/>
            <a:ext cx="2729661"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Kubernetes 集群</a:t>
            </a:r>
          </a:p>
        </p:txBody>
      </p:sp>
      <p:sp>
        <p:nvSpPr>
          <p:cNvPr id="346" name="独立主机集群"/>
          <p:cNvSpPr txBox="1"/>
          <p:nvPr/>
        </p:nvSpPr>
        <p:spPr>
          <a:xfrm>
            <a:off x="8293257" y="3092181"/>
            <a:ext cx="2729661"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独立主机集群</a:t>
            </a:r>
          </a:p>
        </p:txBody>
      </p:sp>
      <p:sp>
        <p:nvSpPr>
          <p:cNvPr id="347" name="多压测任务同时下发"/>
          <p:cNvSpPr txBox="1"/>
          <p:nvPr/>
        </p:nvSpPr>
        <p:spPr>
          <a:xfrm>
            <a:off x="6756549" y="4768412"/>
            <a:ext cx="3216979"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多压测任务同时下发</a:t>
            </a:r>
          </a:p>
        </p:txBody>
      </p:sp>
      <p:sp>
        <p:nvSpPr>
          <p:cNvPr id="348" name="结果日志回传 Kafka"/>
          <p:cNvSpPr txBox="1"/>
          <p:nvPr/>
        </p:nvSpPr>
        <p:spPr>
          <a:xfrm>
            <a:off x="14096030" y="7796511"/>
            <a:ext cx="3000759"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结果日志回传 Kafka</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线条"/>
          <p:cNvSpPr/>
          <p:nvPr/>
        </p:nvSpPr>
        <p:spPr>
          <a:xfrm flipV="1">
            <a:off x="11911486" y="5675189"/>
            <a:ext cx="1" cy="2473921"/>
          </a:xfrm>
          <a:prstGeom prst="line">
            <a:avLst/>
          </a:prstGeom>
          <a:ln w="381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1" name="线条"/>
          <p:cNvSpPr/>
          <p:nvPr/>
        </p:nvSpPr>
        <p:spPr>
          <a:xfrm flipV="1">
            <a:off x="11911485" y="3199962"/>
            <a:ext cx="1" cy="1170281"/>
          </a:xfrm>
          <a:prstGeom prst="line">
            <a:avLst/>
          </a:prstGeom>
          <a:ln w="38100">
            <a:solidFill>
              <a:srgbClr val="000000"/>
            </a:solidFill>
            <a:miter lim="400000"/>
            <a:head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2" name="线条"/>
          <p:cNvSpPr/>
          <p:nvPr/>
        </p:nvSpPr>
        <p:spPr>
          <a:xfrm>
            <a:off x="6008186" y="8792779"/>
            <a:ext cx="4112547" cy="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3" name="线条"/>
          <p:cNvSpPr/>
          <p:nvPr/>
        </p:nvSpPr>
        <p:spPr>
          <a:xfrm>
            <a:off x="13770479" y="8812623"/>
            <a:ext cx="3332514" cy="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4" name="线条"/>
          <p:cNvSpPr/>
          <p:nvPr/>
        </p:nvSpPr>
        <p:spPr>
          <a:xfrm flipH="1">
            <a:off x="6010980" y="5079561"/>
            <a:ext cx="1" cy="370840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5" name="线条"/>
          <p:cNvSpPr/>
          <p:nvPr/>
        </p:nvSpPr>
        <p:spPr>
          <a:xfrm>
            <a:off x="6008186" y="5075418"/>
            <a:ext cx="1748865" cy="1"/>
          </a:xfrm>
          <a:prstGeom prst="line">
            <a:avLst/>
          </a:prstGeom>
          <a:ln w="381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6" name="线条"/>
          <p:cNvSpPr/>
          <p:nvPr/>
        </p:nvSpPr>
        <p:spPr>
          <a:xfrm flipV="1">
            <a:off x="8581172" y="3196157"/>
            <a:ext cx="3332515" cy="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7" name="线条"/>
          <p:cNvSpPr/>
          <p:nvPr/>
        </p:nvSpPr>
        <p:spPr>
          <a:xfrm>
            <a:off x="17097080" y="7450609"/>
            <a:ext cx="1" cy="2692401"/>
          </a:xfrm>
          <a:prstGeom prst="line">
            <a:avLst/>
          </a:prstGeom>
          <a:ln w="381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8" name="线条"/>
          <p:cNvSpPr/>
          <p:nvPr/>
        </p:nvSpPr>
        <p:spPr>
          <a:xfrm>
            <a:off x="17094287" y="7447966"/>
            <a:ext cx="2120901" cy="1"/>
          </a:xfrm>
          <a:prstGeom prst="line">
            <a:avLst/>
          </a:prstGeom>
          <a:ln w="381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9" name="线条"/>
          <p:cNvSpPr/>
          <p:nvPr/>
        </p:nvSpPr>
        <p:spPr>
          <a:xfrm>
            <a:off x="17094287" y="10147571"/>
            <a:ext cx="2120901" cy="1"/>
          </a:xfrm>
          <a:prstGeom prst="line">
            <a:avLst/>
          </a:prstGeom>
          <a:ln w="381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0" name="MeterSphere 监控集成设计"/>
          <p:cNvSpPr txBox="1"/>
          <p:nvPr/>
        </p:nvSpPr>
        <p:spPr>
          <a:xfrm>
            <a:off x="5959420" y="461108"/>
            <a:ext cx="12500328"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监控集成设计</a:t>
            </a:r>
          </a:p>
        </p:txBody>
      </p:sp>
      <p:sp>
        <p:nvSpPr>
          <p:cNvPr id="361" name="Prometheus"/>
          <p:cNvSpPr/>
          <p:nvPr/>
        </p:nvSpPr>
        <p:spPr>
          <a:xfrm>
            <a:off x="9529520" y="8137935"/>
            <a:ext cx="4826001" cy="1349376"/>
          </a:xfrm>
          <a:prstGeom prst="rect">
            <a:avLst/>
          </a:prstGeom>
          <a:solidFill>
            <a:srgbClr val="0B746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Prometheus</a:t>
            </a:r>
          </a:p>
        </p:txBody>
      </p:sp>
      <p:sp>
        <p:nvSpPr>
          <p:cNvPr id="362" name="MeterSphere"/>
          <p:cNvSpPr/>
          <p:nvPr/>
        </p:nvSpPr>
        <p:spPr>
          <a:xfrm>
            <a:off x="9498486" y="4400730"/>
            <a:ext cx="4826001" cy="1349376"/>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a:t>
            </a:r>
          </a:p>
        </p:txBody>
      </p:sp>
      <p:sp>
        <p:nvSpPr>
          <p:cNvPr id="363" name="矩形"/>
          <p:cNvSpPr/>
          <p:nvPr/>
        </p:nvSpPr>
        <p:spPr>
          <a:xfrm>
            <a:off x="19356300" y="6597760"/>
            <a:ext cx="3606819" cy="4390038"/>
          </a:xfrm>
          <a:prstGeom prst="rect">
            <a:avLst/>
          </a:prstGeom>
          <a:solidFill>
            <a:srgbClr val="FFFFFF"/>
          </a:solidFill>
          <a:ln w="25400">
            <a:solidFill>
              <a:srgbClr val="783887"/>
            </a:solidFill>
            <a:custDash>
              <a:ds d="600000" sp="600000"/>
            </a:custDash>
            <a:miter lim="400000"/>
          </a:ln>
        </p:spPr>
        <p:txBody>
          <a:bodyPr lIns="71437" tIns="71437" rIns="71437" bIns="71437" anchor="ctr"/>
          <a:lstStyle/>
          <a:p>
            <a:pPr>
              <a:defRPr sz="3000" b="0">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4" name="被压测系统"/>
          <p:cNvSpPr txBox="1"/>
          <p:nvPr/>
        </p:nvSpPr>
        <p:spPr>
          <a:xfrm>
            <a:off x="20061654" y="7129611"/>
            <a:ext cx="2196113"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r>
              <a:rPr>
                <a:latin typeface="微软雅黑" panose="020B0503020204020204" pitchFamily="34" charset="-122"/>
                <a:ea typeface="微软雅黑" panose="020B0503020204020204" pitchFamily="34" charset="-122"/>
                <a:sym typeface="微软雅黑" panose="020B0503020204020204" pitchFamily="34" charset="-122"/>
              </a:rPr>
              <a:t>被压测系统</a:t>
            </a:r>
          </a:p>
        </p:txBody>
      </p:sp>
      <p:sp>
        <p:nvSpPr>
          <p:cNvPr id="365" name="被压测系统"/>
          <p:cNvSpPr txBox="1"/>
          <p:nvPr/>
        </p:nvSpPr>
        <p:spPr>
          <a:xfrm>
            <a:off x="20061654" y="9829216"/>
            <a:ext cx="2196113"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r>
              <a:rPr>
                <a:latin typeface="微软雅黑" panose="020B0503020204020204" pitchFamily="34" charset="-122"/>
                <a:ea typeface="微软雅黑" panose="020B0503020204020204" pitchFamily="34" charset="-122"/>
                <a:sym typeface="微软雅黑" panose="020B0503020204020204" pitchFamily="34" charset="-122"/>
              </a:rPr>
              <a:t>被压测系统</a:t>
            </a:r>
          </a:p>
        </p:txBody>
      </p:sp>
      <p:sp>
        <p:nvSpPr>
          <p:cNvPr id="366" name="consul_sd_config…"/>
          <p:cNvSpPr txBox="1"/>
          <p:nvPr/>
        </p:nvSpPr>
        <p:spPr>
          <a:xfrm>
            <a:off x="849896" y="6262861"/>
            <a:ext cx="5056221" cy="1298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consul_sd_config</a:t>
            </a:r>
          </a:p>
          <a:p>
            <a:pPr>
              <a:defRPr sz="2400" b="0"/>
            </a:pPr>
            <a:endParaRPr>
              <a:latin typeface="微软雅黑" panose="020B0503020204020204" pitchFamily="34" charset="-122"/>
              <a:ea typeface="微软雅黑" panose="020B0503020204020204" pitchFamily="34" charset="-122"/>
              <a:sym typeface="微软雅黑" panose="020B0503020204020204" pitchFamily="34" charset="-122"/>
            </a:endParaRPr>
          </a:p>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通过 Consul 接口动态获取监控对象</a:t>
            </a:r>
          </a:p>
        </p:txBody>
      </p:sp>
      <p:sp>
        <p:nvSpPr>
          <p:cNvPr id="367" name="添加监控对象"/>
          <p:cNvSpPr txBox="1"/>
          <p:nvPr/>
        </p:nvSpPr>
        <p:spPr>
          <a:xfrm>
            <a:off x="8638940" y="2631686"/>
            <a:ext cx="3216979"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添加监控对象</a:t>
            </a:r>
          </a:p>
        </p:txBody>
      </p:sp>
      <p:sp>
        <p:nvSpPr>
          <p:cNvPr id="368" name="获取监控指标"/>
          <p:cNvSpPr txBox="1"/>
          <p:nvPr/>
        </p:nvSpPr>
        <p:spPr>
          <a:xfrm>
            <a:off x="14622988" y="8997375"/>
            <a:ext cx="218757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获取监控指标</a:t>
            </a:r>
          </a:p>
        </p:txBody>
      </p:sp>
      <p:sp>
        <p:nvSpPr>
          <p:cNvPr id="369" name="Consul…"/>
          <p:cNvSpPr/>
          <p:nvPr/>
        </p:nvSpPr>
        <p:spPr>
          <a:xfrm>
            <a:off x="7735206" y="4440418"/>
            <a:ext cx="2387284" cy="1270001"/>
          </a:xfrm>
          <a:prstGeom prst="ellipse">
            <a:avLst/>
          </a:prstGeom>
          <a:solidFill>
            <a:srgbClr val="92929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000" b="0">
                <a:solidFill>
                  <a:srgbClr val="FFFFFF"/>
                </a:solidFill>
                <a:latin typeface="+mn-lt"/>
                <a:ea typeface="+mn-ea"/>
                <a:cs typeface="+mn-cs"/>
                <a:sym typeface="Helvetica Neue Medium"/>
              </a:defRPr>
            </a:pPr>
            <a:r>
              <a:rPr sz="2800">
                <a:latin typeface="微软雅黑" panose="020B0503020204020204" pitchFamily="34" charset="-122"/>
                <a:ea typeface="微软雅黑" panose="020B0503020204020204" pitchFamily="34" charset="-122"/>
                <a:sym typeface="微软雅黑" panose="020B0503020204020204" pitchFamily="34" charset="-122"/>
              </a:rPr>
              <a:t>Consul </a:t>
            </a:r>
          </a:p>
          <a:p>
            <a:pPr>
              <a:defRPr sz="3000" b="0">
                <a:solidFill>
                  <a:srgbClr val="FFFFFF"/>
                </a:solidFill>
                <a:latin typeface="+mn-lt"/>
                <a:ea typeface="+mn-ea"/>
                <a:cs typeface="+mn-cs"/>
                <a:sym typeface="Helvetica Neue Medium"/>
              </a:defRPr>
            </a:pPr>
            <a:r>
              <a:rPr sz="2800">
                <a:latin typeface="微软雅黑" panose="020B0503020204020204" pitchFamily="34" charset="-122"/>
                <a:ea typeface="微软雅黑" panose="020B0503020204020204" pitchFamily="34" charset="-122"/>
                <a:sym typeface="微软雅黑" panose="020B0503020204020204" pitchFamily="34" charset="-122"/>
              </a:rPr>
              <a:t>API</a:t>
            </a:r>
          </a:p>
        </p:txBody>
      </p:sp>
      <p:sp>
        <p:nvSpPr>
          <p:cNvPr id="370" name="根据配置的表达式获取监控数据"/>
          <p:cNvSpPr txBox="1"/>
          <p:nvPr/>
        </p:nvSpPr>
        <p:spPr>
          <a:xfrm>
            <a:off x="11879695" y="6470682"/>
            <a:ext cx="2701530"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根据配置的表达式获取监控数据</a:t>
            </a:r>
          </a:p>
        </p:txBody>
      </p:sp>
      <p:sp>
        <p:nvSpPr>
          <p:cNvPr id="371" name="带肩膀的头像"/>
          <p:cNvSpPr/>
          <p:nvPr/>
        </p:nvSpPr>
        <p:spPr>
          <a:xfrm>
            <a:off x="7387466" y="2536063"/>
            <a:ext cx="1353987" cy="117306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有了 JMeter，为什么还需要 MeterSphere ?"/>
          <p:cNvSpPr txBox="1"/>
          <p:nvPr/>
        </p:nvSpPr>
        <p:spPr>
          <a:xfrm>
            <a:off x="3736678" y="566616"/>
            <a:ext cx="16910644" cy="1107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defTabSz="1828800">
              <a:defRPr sz="6000">
                <a:solidFill>
                  <a:srgbClr val="5E5E5E"/>
                </a:solidFill>
                <a:latin typeface="Helvetica"/>
                <a:ea typeface="Helvetica"/>
                <a:cs typeface="Helvetica"/>
                <a:sym typeface="Helvetica"/>
              </a:defRPr>
            </a:lvl1p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总结：</a:t>
            </a:r>
            <a:r>
              <a:rPr lang="en-US" altLang="zh-CN">
                <a:latin typeface="微软雅黑" panose="020B0503020204020204" pitchFamily="34" charset="-122"/>
                <a:ea typeface="微软雅黑" panose="020B0503020204020204" pitchFamily="34" charset="-122"/>
                <a:sym typeface="微软雅黑" panose="020B0503020204020204" pitchFamily="34" charset="-122"/>
              </a:rPr>
              <a:t>MeterSphere </a:t>
            </a:r>
            <a:r>
              <a:rPr lang="zh-CN" altLang="en-US">
                <a:latin typeface="微软雅黑" panose="020B0503020204020204" pitchFamily="34" charset="-122"/>
                <a:ea typeface="微软雅黑" panose="020B0503020204020204" pitchFamily="34" charset="-122"/>
                <a:sym typeface="微软雅黑" panose="020B0503020204020204" pitchFamily="34" charset="-122"/>
              </a:rPr>
              <a:t>相对 </a:t>
            </a:r>
            <a:r>
              <a:rPr lang="en-US" altLang="zh-CN">
                <a:latin typeface="微软雅黑" panose="020B0503020204020204" pitchFamily="34" charset="-122"/>
                <a:ea typeface="微软雅黑" panose="020B0503020204020204" pitchFamily="34" charset="-122"/>
                <a:sym typeface="微软雅黑" panose="020B0503020204020204" pitchFamily="34" charset="-122"/>
              </a:rPr>
              <a:t>JMeter </a:t>
            </a:r>
            <a:r>
              <a:rPr lang="zh-CN" altLang="en-US">
                <a:latin typeface="微软雅黑" panose="020B0503020204020204" pitchFamily="34" charset="-122"/>
                <a:ea typeface="微软雅黑" panose="020B0503020204020204" pitchFamily="34" charset="-122"/>
                <a:sym typeface="微软雅黑" panose="020B0503020204020204" pitchFamily="34" charset="-122"/>
              </a:rPr>
              <a:t>的优势</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7" name="图像" descr="图像"/>
          <p:cNvPicPr>
            <a:picLocks noChangeAspect="1"/>
          </p:cNvPicPr>
          <p:nvPr/>
        </p:nvPicPr>
        <p:blipFill>
          <a:blip r:embed="rId2"/>
          <a:stretch>
            <a:fillRect/>
          </a:stretch>
        </p:blipFill>
        <p:spPr>
          <a:xfrm>
            <a:off x="19081712" y="2632871"/>
            <a:ext cx="1651001" cy="1651001"/>
          </a:xfrm>
          <a:prstGeom prst="rect">
            <a:avLst/>
          </a:prstGeom>
          <a:ln w="12700">
            <a:miter lim="400000"/>
          </a:ln>
        </p:spPr>
      </p:pic>
      <p:sp>
        <p:nvSpPr>
          <p:cNvPr id="228" name="Build…"/>
          <p:cNvSpPr txBox="1"/>
          <p:nvPr/>
        </p:nvSpPr>
        <p:spPr>
          <a:xfrm>
            <a:off x="2557416" y="4565171"/>
            <a:ext cx="3427219"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Build</a:t>
            </a:r>
          </a:p>
          <a:p>
            <a:pPr>
              <a:defRPr>
                <a:solidFill>
                  <a:srgbClr val="703B83"/>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压测文件管理增强</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9" name="提供脚本录制 Chrome 插件，并统一存储在一个平台上"/>
          <p:cNvSpPr txBox="1"/>
          <p:nvPr/>
        </p:nvSpPr>
        <p:spPr>
          <a:xfrm>
            <a:off x="2343678" y="5981244"/>
            <a:ext cx="4143785"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2400" b="0"/>
            </a:lvl1p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所有压测脚本和文件</a:t>
            </a:r>
            <a:r>
              <a:rPr>
                <a:latin typeface="微软雅黑" panose="020B0503020204020204" pitchFamily="34" charset="-122"/>
                <a:ea typeface="微软雅黑" panose="020B0503020204020204" pitchFamily="34" charset="-122"/>
                <a:sym typeface="微软雅黑" panose="020B0503020204020204" pitchFamily="34" charset="-122"/>
              </a:rPr>
              <a:t>统一存储在一个平台上</a:t>
            </a:r>
          </a:p>
        </p:txBody>
      </p:sp>
      <p:sp>
        <p:nvSpPr>
          <p:cNvPr id="230" name="线条"/>
          <p:cNvSpPr/>
          <p:nvPr/>
        </p:nvSpPr>
        <p:spPr>
          <a:xfrm>
            <a:off x="2687678" y="5832186"/>
            <a:ext cx="3166697"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 name="Scale…"/>
          <p:cNvSpPr txBox="1"/>
          <p:nvPr/>
        </p:nvSpPr>
        <p:spPr>
          <a:xfrm>
            <a:off x="10580694" y="4565171"/>
            <a:ext cx="3016851"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Scale</a:t>
            </a:r>
          </a:p>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规模扩展性增强</a:t>
            </a:r>
          </a:p>
        </p:txBody>
      </p:sp>
      <p:sp>
        <p:nvSpPr>
          <p:cNvPr id="232" name="压测执行节点按需创建和安装，轻松支持大规模性能测试"/>
          <p:cNvSpPr txBox="1"/>
          <p:nvPr/>
        </p:nvSpPr>
        <p:spPr>
          <a:xfrm>
            <a:off x="10161771" y="6136939"/>
            <a:ext cx="4143784"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压测执行节点按需创建和安装，轻松支持大规模性能测试</a:t>
            </a:r>
          </a:p>
        </p:txBody>
      </p:sp>
      <p:sp>
        <p:nvSpPr>
          <p:cNvPr id="233" name="线条"/>
          <p:cNvSpPr/>
          <p:nvPr/>
        </p:nvSpPr>
        <p:spPr>
          <a:xfrm>
            <a:off x="10505771" y="5832186"/>
            <a:ext cx="3166696"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4" name="Analyze…"/>
          <p:cNvSpPr txBox="1"/>
          <p:nvPr/>
        </p:nvSpPr>
        <p:spPr>
          <a:xfrm>
            <a:off x="18208987" y="4565171"/>
            <a:ext cx="3427219"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Analyze</a:t>
            </a:r>
          </a:p>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测试报告分析增强</a:t>
            </a:r>
          </a:p>
        </p:txBody>
      </p:sp>
      <p:sp>
        <p:nvSpPr>
          <p:cNvPr id="235" name="实时性能测试报告展示，多次测试结果可以快速比较；…"/>
          <p:cNvSpPr txBox="1"/>
          <p:nvPr/>
        </p:nvSpPr>
        <p:spPr>
          <a:xfrm>
            <a:off x="17995247" y="6027738"/>
            <a:ext cx="4143785"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实时性能测试报告展示，多次测试结果可以快速比较；</a:t>
            </a:r>
          </a:p>
          <a:p>
            <a:pPr>
              <a:defRPr sz="2400" b="0"/>
            </a:pPr>
            <a:r>
              <a:rPr>
                <a:latin typeface="微软雅黑" panose="020B0503020204020204" pitchFamily="34" charset="-122"/>
                <a:ea typeface="微软雅黑" panose="020B0503020204020204" pitchFamily="34" charset="-122"/>
                <a:sym typeface="微软雅黑" panose="020B0503020204020204" pitchFamily="34" charset="-122"/>
              </a:rPr>
              <a:t>集成 Prometheus，灵活监控被测系统</a:t>
            </a:r>
          </a:p>
        </p:txBody>
      </p:sp>
      <p:sp>
        <p:nvSpPr>
          <p:cNvPr id="236" name="线条"/>
          <p:cNvSpPr/>
          <p:nvPr/>
        </p:nvSpPr>
        <p:spPr>
          <a:xfrm>
            <a:off x="18339247" y="5832186"/>
            <a:ext cx="3166696"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7" name="Integrate…"/>
          <p:cNvSpPr txBox="1"/>
          <p:nvPr/>
        </p:nvSpPr>
        <p:spPr>
          <a:xfrm>
            <a:off x="6357974" y="9092976"/>
            <a:ext cx="2606482"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Integrate</a:t>
            </a:r>
          </a:p>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持续集成增强</a:t>
            </a:r>
          </a:p>
        </p:txBody>
      </p:sp>
      <p:sp>
        <p:nvSpPr>
          <p:cNvPr id="238" name="提供 Jenkins 插件，助力企业实现测试「左移」"/>
          <p:cNvSpPr txBox="1"/>
          <p:nvPr/>
        </p:nvSpPr>
        <p:spPr>
          <a:xfrm>
            <a:off x="6085559" y="10540390"/>
            <a:ext cx="3151312" cy="1252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提供 Jenkins 插件，助力企业实现测试「左移」</a:t>
            </a:r>
          </a:p>
        </p:txBody>
      </p:sp>
      <p:sp>
        <p:nvSpPr>
          <p:cNvPr id="239" name="线条"/>
          <p:cNvSpPr/>
          <p:nvPr/>
        </p:nvSpPr>
        <p:spPr>
          <a:xfrm>
            <a:off x="6077866" y="10317284"/>
            <a:ext cx="3166696"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0" name="Collaborate…"/>
          <p:cNvSpPr txBox="1"/>
          <p:nvPr/>
        </p:nvSpPr>
        <p:spPr>
          <a:xfrm>
            <a:off x="14765664" y="9092976"/>
            <a:ext cx="2606482"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Collaborate</a:t>
            </a:r>
          </a:p>
          <a:p>
            <a:pPr>
              <a:defRPr>
                <a:solidFill>
                  <a:srgbClr val="703B83"/>
                </a:solidFill>
              </a:defRPr>
            </a:pPr>
            <a:r>
              <a:rPr>
                <a:latin typeface="微软雅黑" panose="020B0503020204020204" pitchFamily="34" charset="-122"/>
                <a:ea typeface="微软雅黑" panose="020B0503020204020204" pitchFamily="34" charset="-122"/>
                <a:sym typeface="微软雅黑" panose="020B0503020204020204" pitchFamily="34" charset="-122"/>
              </a:rPr>
              <a:t>团队协作增强</a:t>
            </a:r>
          </a:p>
        </p:txBody>
      </p:sp>
      <p:sp>
        <p:nvSpPr>
          <p:cNvPr id="241" name="B/S 架构，测试用例、脚本和报告可以有效隔离和分享协作"/>
          <p:cNvSpPr txBox="1"/>
          <p:nvPr/>
        </p:nvSpPr>
        <p:spPr>
          <a:xfrm>
            <a:off x="14493249" y="10484195"/>
            <a:ext cx="3151313" cy="1252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2400" b="0"/>
            </a:lvl1pPr>
          </a:lstStyle>
          <a:p>
            <a:r>
              <a:rPr>
                <a:latin typeface="微软雅黑" panose="020B0503020204020204" pitchFamily="34" charset="-122"/>
                <a:ea typeface="微软雅黑" panose="020B0503020204020204" pitchFamily="34" charset="-122"/>
                <a:sym typeface="微软雅黑" panose="020B0503020204020204" pitchFamily="34" charset="-122"/>
              </a:rPr>
              <a:t>B/S 架构，测试用例、脚本和报告可以有效隔离和分享协作</a:t>
            </a:r>
          </a:p>
        </p:txBody>
      </p:sp>
      <p:sp>
        <p:nvSpPr>
          <p:cNvPr id="242" name="线条"/>
          <p:cNvSpPr/>
          <p:nvPr/>
        </p:nvSpPr>
        <p:spPr>
          <a:xfrm>
            <a:off x="14485557" y="10317284"/>
            <a:ext cx="3166696"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3" name="图像" descr="图像"/>
          <p:cNvPicPr>
            <a:picLocks noChangeAspect="1"/>
          </p:cNvPicPr>
          <p:nvPr/>
        </p:nvPicPr>
        <p:blipFill>
          <a:blip r:embed="rId3"/>
          <a:srcRect l="430" t="355" r="4693" b="323"/>
          <a:stretch>
            <a:fillRect/>
          </a:stretch>
        </p:blipFill>
        <p:spPr>
          <a:xfrm>
            <a:off x="11332425" y="2632871"/>
            <a:ext cx="1648812" cy="1651001"/>
          </a:xfrm>
          <a:custGeom>
            <a:avLst/>
            <a:gdLst/>
            <a:ahLst/>
            <a:cxnLst>
              <a:cxn ang="0">
                <a:pos x="wd2" y="hd2"/>
              </a:cxn>
              <a:cxn ang="5400000">
                <a:pos x="wd2" y="hd2"/>
              </a:cxn>
              <a:cxn ang="10800000">
                <a:pos x="wd2" y="hd2"/>
              </a:cxn>
              <a:cxn ang="16200000">
                <a:pos x="wd2" y="hd2"/>
              </a:cxn>
            </a:cxnLst>
            <a:rect l="0" t="0" r="r" b="b"/>
            <a:pathLst>
              <a:path w="21284" h="21600" extrusionOk="0">
                <a:moveTo>
                  <a:pt x="11968" y="0"/>
                </a:moveTo>
                <a:cubicBezTo>
                  <a:pt x="9909" y="67"/>
                  <a:pt x="8366" y="167"/>
                  <a:pt x="8366" y="327"/>
                </a:cubicBezTo>
                <a:cubicBezTo>
                  <a:pt x="8366" y="551"/>
                  <a:pt x="7557" y="1097"/>
                  <a:pt x="6568" y="1542"/>
                </a:cubicBezTo>
                <a:cubicBezTo>
                  <a:pt x="4277" y="2574"/>
                  <a:pt x="2533" y="4332"/>
                  <a:pt x="1506" y="6646"/>
                </a:cubicBezTo>
                <a:cubicBezTo>
                  <a:pt x="1061" y="7648"/>
                  <a:pt x="522" y="8361"/>
                  <a:pt x="302" y="8225"/>
                </a:cubicBezTo>
                <a:cubicBezTo>
                  <a:pt x="168" y="8141"/>
                  <a:pt x="69" y="9023"/>
                  <a:pt x="0" y="10411"/>
                </a:cubicBezTo>
                <a:cubicBezTo>
                  <a:pt x="118" y="12188"/>
                  <a:pt x="395" y="13043"/>
                  <a:pt x="1153" y="14658"/>
                </a:cubicBezTo>
                <a:cubicBezTo>
                  <a:pt x="2004" y="16473"/>
                  <a:pt x="3074" y="17897"/>
                  <a:pt x="4524" y="19128"/>
                </a:cubicBezTo>
                <a:cubicBezTo>
                  <a:pt x="5693" y="20122"/>
                  <a:pt x="6549" y="21096"/>
                  <a:pt x="6424" y="21299"/>
                </a:cubicBezTo>
                <a:cubicBezTo>
                  <a:pt x="6343" y="21432"/>
                  <a:pt x="8110" y="21535"/>
                  <a:pt x="10400" y="21600"/>
                </a:cubicBezTo>
                <a:lnTo>
                  <a:pt x="10426" y="21600"/>
                </a:lnTo>
                <a:cubicBezTo>
                  <a:pt x="10448" y="21599"/>
                  <a:pt x="10475" y="21596"/>
                  <a:pt x="10497" y="21595"/>
                </a:cubicBezTo>
                <a:cubicBezTo>
                  <a:pt x="11999" y="21548"/>
                  <a:pt x="13241" y="21487"/>
                  <a:pt x="13858" y="21403"/>
                </a:cubicBezTo>
                <a:cubicBezTo>
                  <a:pt x="14084" y="21365"/>
                  <a:pt x="14294" y="21325"/>
                  <a:pt x="14294" y="21283"/>
                </a:cubicBezTo>
                <a:cubicBezTo>
                  <a:pt x="14294" y="21071"/>
                  <a:pt x="15144" y="20397"/>
                  <a:pt x="16184" y="19783"/>
                </a:cubicBezTo>
                <a:cubicBezTo>
                  <a:pt x="16900" y="19360"/>
                  <a:pt x="17543" y="18871"/>
                  <a:pt x="18110" y="18318"/>
                </a:cubicBezTo>
                <a:cubicBezTo>
                  <a:pt x="19811" y="16660"/>
                  <a:pt x="20846" y="14407"/>
                  <a:pt x="21246" y="11511"/>
                </a:cubicBezTo>
                <a:cubicBezTo>
                  <a:pt x="21600" y="8941"/>
                  <a:pt x="19446" y="4699"/>
                  <a:pt x="16963" y="2669"/>
                </a:cubicBezTo>
                <a:cubicBezTo>
                  <a:pt x="16962" y="2668"/>
                  <a:pt x="16959" y="2670"/>
                  <a:pt x="16958" y="2669"/>
                </a:cubicBezTo>
                <a:cubicBezTo>
                  <a:pt x="16603" y="2379"/>
                  <a:pt x="16244" y="2135"/>
                  <a:pt x="15882" y="1947"/>
                </a:cubicBezTo>
                <a:cubicBezTo>
                  <a:pt x="15009" y="1493"/>
                  <a:pt x="14294" y="848"/>
                  <a:pt x="14294" y="519"/>
                </a:cubicBezTo>
                <a:cubicBezTo>
                  <a:pt x="14294" y="373"/>
                  <a:pt x="14136" y="270"/>
                  <a:pt x="13776" y="187"/>
                </a:cubicBezTo>
                <a:cubicBezTo>
                  <a:pt x="13773" y="186"/>
                  <a:pt x="13769" y="182"/>
                  <a:pt x="13766" y="182"/>
                </a:cubicBezTo>
                <a:cubicBezTo>
                  <a:pt x="13761" y="181"/>
                  <a:pt x="13746" y="183"/>
                  <a:pt x="13740" y="182"/>
                </a:cubicBezTo>
                <a:cubicBezTo>
                  <a:pt x="13369" y="100"/>
                  <a:pt x="12802" y="38"/>
                  <a:pt x="11968" y="0"/>
                </a:cubicBezTo>
                <a:close/>
              </a:path>
            </a:pathLst>
          </a:custGeom>
          <a:ln w="12700">
            <a:miter lim="400000"/>
          </a:ln>
        </p:spPr>
      </p:pic>
      <p:pic>
        <p:nvPicPr>
          <p:cNvPr id="244" name="图像" descr="图像"/>
          <p:cNvPicPr>
            <a:picLocks noChangeAspect="1"/>
          </p:cNvPicPr>
          <p:nvPr/>
        </p:nvPicPr>
        <p:blipFill>
          <a:blip r:embed="rId3"/>
          <a:srcRect l="430" t="355" r="4693" b="323"/>
          <a:stretch>
            <a:fillRect/>
          </a:stretch>
        </p:blipFill>
        <p:spPr>
          <a:xfrm>
            <a:off x="6819224" y="7301461"/>
            <a:ext cx="1648812" cy="1651001"/>
          </a:xfrm>
          <a:custGeom>
            <a:avLst/>
            <a:gdLst/>
            <a:ahLst/>
            <a:cxnLst>
              <a:cxn ang="0">
                <a:pos x="wd2" y="hd2"/>
              </a:cxn>
              <a:cxn ang="5400000">
                <a:pos x="wd2" y="hd2"/>
              </a:cxn>
              <a:cxn ang="10800000">
                <a:pos x="wd2" y="hd2"/>
              </a:cxn>
              <a:cxn ang="16200000">
                <a:pos x="wd2" y="hd2"/>
              </a:cxn>
            </a:cxnLst>
            <a:rect l="0" t="0" r="r" b="b"/>
            <a:pathLst>
              <a:path w="21284" h="21600" extrusionOk="0">
                <a:moveTo>
                  <a:pt x="11968" y="0"/>
                </a:moveTo>
                <a:cubicBezTo>
                  <a:pt x="9909" y="67"/>
                  <a:pt x="8366" y="167"/>
                  <a:pt x="8366" y="327"/>
                </a:cubicBezTo>
                <a:cubicBezTo>
                  <a:pt x="8366" y="551"/>
                  <a:pt x="7557" y="1097"/>
                  <a:pt x="6568" y="1542"/>
                </a:cubicBezTo>
                <a:cubicBezTo>
                  <a:pt x="4277" y="2574"/>
                  <a:pt x="2533" y="4332"/>
                  <a:pt x="1506" y="6646"/>
                </a:cubicBezTo>
                <a:cubicBezTo>
                  <a:pt x="1061" y="7648"/>
                  <a:pt x="522" y="8361"/>
                  <a:pt x="302" y="8225"/>
                </a:cubicBezTo>
                <a:cubicBezTo>
                  <a:pt x="168" y="8141"/>
                  <a:pt x="69" y="9023"/>
                  <a:pt x="0" y="10411"/>
                </a:cubicBezTo>
                <a:cubicBezTo>
                  <a:pt x="118" y="12188"/>
                  <a:pt x="395" y="13043"/>
                  <a:pt x="1153" y="14658"/>
                </a:cubicBezTo>
                <a:cubicBezTo>
                  <a:pt x="2004" y="16473"/>
                  <a:pt x="3074" y="17897"/>
                  <a:pt x="4524" y="19128"/>
                </a:cubicBezTo>
                <a:cubicBezTo>
                  <a:pt x="5693" y="20122"/>
                  <a:pt x="6549" y="21096"/>
                  <a:pt x="6424" y="21299"/>
                </a:cubicBezTo>
                <a:cubicBezTo>
                  <a:pt x="6343" y="21432"/>
                  <a:pt x="8110" y="21535"/>
                  <a:pt x="10400" y="21600"/>
                </a:cubicBezTo>
                <a:lnTo>
                  <a:pt x="10426" y="21600"/>
                </a:lnTo>
                <a:cubicBezTo>
                  <a:pt x="10448" y="21599"/>
                  <a:pt x="10475" y="21596"/>
                  <a:pt x="10497" y="21595"/>
                </a:cubicBezTo>
                <a:cubicBezTo>
                  <a:pt x="11999" y="21548"/>
                  <a:pt x="13241" y="21487"/>
                  <a:pt x="13858" y="21403"/>
                </a:cubicBezTo>
                <a:cubicBezTo>
                  <a:pt x="14084" y="21365"/>
                  <a:pt x="14294" y="21325"/>
                  <a:pt x="14294" y="21283"/>
                </a:cubicBezTo>
                <a:cubicBezTo>
                  <a:pt x="14294" y="21071"/>
                  <a:pt x="15144" y="20397"/>
                  <a:pt x="16184" y="19783"/>
                </a:cubicBezTo>
                <a:cubicBezTo>
                  <a:pt x="16900" y="19360"/>
                  <a:pt x="17543" y="18871"/>
                  <a:pt x="18110" y="18318"/>
                </a:cubicBezTo>
                <a:cubicBezTo>
                  <a:pt x="19811" y="16660"/>
                  <a:pt x="20846" y="14407"/>
                  <a:pt x="21246" y="11511"/>
                </a:cubicBezTo>
                <a:cubicBezTo>
                  <a:pt x="21600" y="8941"/>
                  <a:pt x="19446" y="4699"/>
                  <a:pt x="16963" y="2669"/>
                </a:cubicBezTo>
                <a:cubicBezTo>
                  <a:pt x="16962" y="2668"/>
                  <a:pt x="16959" y="2670"/>
                  <a:pt x="16958" y="2669"/>
                </a:cubicBezTo>
                <a:cubicBezTo>
                  <a:pt x="16603" y="2379"/>
                  <a:pt x="16244" y="2135"/>
                  <a:pt x="15882" y="1947"/>
                </a:cubicBezTo>
                <a:cubicBezTo>
                  <a:pt x="15009" y="1493"/>
                  <a:pt x="14294" y="848"/>
                  <a:pt x="14294" y="519"/>
                </a:cubicBezTo>
                <a:cubicBezTo>
                  <a:pt x="14294" y="373"/>
                  <a:pt x="14136" y="270"/>
                  <a:pt x="13776" y="187"/>
                </a:cubicBezTo>
                <a:cubicBezTo>
                  <a:pt x="13773" y="186"/>
                  <a:pt x="13769" y="182"/>
                  <a:pt x="13766" y="182"/>
                </a:cubicBezTo>
                <a:cubicBezTo>
                  <a:pt x="13761" y="181"/>
                  <a:pt x="13746" y="183"/>
                  <a:pt x="13740" y="182"/>
                </a:cubicBezTo>
                <a:cubicBezTo>
                  <a:pt x="13369" y="100"/>
                  <a:pt x="12802" y="38"/>
                  <a:pt x="11968" y="0"/>
                </a:cubicBezTo>
                <a:close/>
              </a:path>
            </a:pathLst>
          </a:custGeom>
          <a:ln w="12700">
            <a:miter lim="400000"/>
          </a:ln>
        </p:spPr>
      </p:pic>
      <p:pic>
        <p:nvPicPr>
          <p:cNvPr id="245" name="图像" descr="图像"/>
          <p:cNvPicPr>
            <a:picLocks noChangeAspect="1"/>
          </p:cNvPicPr>
          <p:nvPr/>
        </p:nvPicPr>
        <p:blipFill>
          <a:blip r:embed="rId4"/>
          <a:srcRect l="7449" t="1970" r="8885" b="1453"/>
          <a:stretch>
            <a:fillRect/>
          </a:stretch>
        </p:blipFill>
        <p:spPr>
          <a:xfrm>
            <a:off x="3445648" y="2593382"/>
            <a:ext cx="1650757" cy="1729979"/>
          </a:xfrm>
          <a:custGeom>
            <a:avLst/>
            <a:gdLst/>
            <a:ahLst/>
            <a:cxnLst>
              <a:cxn ang="0">
                <a:pos x="wd2" y="hd2"/>
              </a:cxn>
              <a:cxn ang="5400000">
                <a:pos x="wd2" y="hd2"/>
              </a:cxn>
              <a:cxn ang="10800000">
                <a:pos x="wd2" y="hd2"/>
              </a:cxn>
              <a:cxn ang="16200000">
                <a:pos x="wd2" y="hd2"/>
              </a:cxn>
            </a:cxnLst>
            <a:rect l="0" t="0" r="r" b="b"/>
            <a:pathLst>
              <a:path w="20967" h="21600" extrusionOk="0">
                <a:moveTo>
                  <a:pt x="10433" y="0"/>
                </a:moveTo>
                <a:cubicBezTo>
                  <a:pt x="10252" y="226"/>
                  <a:pt x="9486" y="529"/>
                  <a:pt x="8674" y="689"/>
                </a:cubicBezTo>
                <a:cubicBezTo>
                  <a:pt x="5317" y="1352"/>
                  <a:pt x="3052" y="2928"/>
                  <a:pt x="1793" y="5466"/>
                </a:cubicBezTo>
                <a:cubicBezTo>
                  <a:pt x="-412" y="9914"/>
                  <a:pt x="-507" y="11169"/>
                  <a:pt x="1093" y="14777"/>
                </a:cubicBezTo>
                <a:cubicBezTo>
                  <a:pt x="2351" y="17616"/>
                  <a:pt x="3532" y="18792"/>
                  <a:pt x="6386" y="20004"/>
                </a:cubicBezTo>
                <a:cubicBezTo>
                  <a:pt x="7694" y="20560"/>
                  <a:pt x="8640" y="21220"/>
                  <a:pt x="8483" y="21471"/>
                </a:cubicBezTo>
                <a:cubicBezTo>
                  <a:pt x="8453" y="21518"/>
                  <a:pt x="8532" y="21559"/>
                  <a:pt x="8659" y="21600"/>
                </a:cubicBezTo>
                <a:cubicBezTo>
                  <a:pt x="8759" y="21571"/>
                  <a:pt x="8917" y="21546"/>
                  <a:pt x="8936" y="21516"/>
                </a:cubicBezTo>
                <a:cubicBezTo>
                  <a:pt x="9150" y="21174"/>
                  <a:pt x="11476" y="20698"/>
                  <a:pt x="14406" y="20401"/>
                </a:cubicBezTo>
                <a:cubicBezTo>
                  <a:pt x="16091" y="20230"/>
                  <a:pt x="20003" y="15845"/>
                  <a:pt x="20687" y="13359"/>
                </a:cubicBezTo>
                <a:cubicBezTo>
                  <a:pt x="20856" y="12745"/>
                  <a:pt x="20945" y="12110"/>
                  <a:pt x="20964" y="11466"/>
                </a:cubicBezTo>
                <a:cubicBezTo>
                  <a:pt x="21093" y="6959"/>
                  <a:pt x="17709" y="2040"/>
                  <a:pt x="13337" y="966"/>
                </a:cubicBezTo>
                <a:cubicBezTo>
                  <a:pt x="12263" y="702"/>
                  <a:pt x="11010" y="280"/>
                  <a:pt x="10549" y="25"/>
                </a:cubicBezTo>
                <a:cubicBezTo>
                  <a:pt x="10532" y="15"/>
                  <a:pt x="10458" y="9"/>
                  <a:pt x="10433" y="0"/>
                </a:cubicBezTo>
                <a:close/>
              </a:path>
            </a:pathLst>
          </a:custGeom>
          <a:ln w="12700">
            <a:miter lim="400000"/>
          </a:ln>
        </p:spPr>
      </p:pic>
      <p:pic>
        <p:nvPicPr>
          <p:cNvPr id="246" name="图像" descr="图像"/>
          <p:cNvPicPr>
            <a:picLocks noChangeAspect="1"/>
          </p:cNvPicPr>
          <p:nvPr/>
        </p:nvPicPr>
        <p:blipFill>
          <a:blip r:embed="rId5"/>
          <a:srcRect l="6830" t="6712" r="9097" b="6750"/>
          <a:stretch>
            <a:fillRect/>
          </a:stretch>
        </p:blipFill>
        <p:spPr>
          <a:xfrm>
            <a:off x="15225789" y="7300501"/>
            <a:ext cx="1651064" cy="1652920"/>
          </a:xfrm>
          <a:custGeom>
            <a:avLst/>
            <a:gdLst/>
            <a:ahLst/>
            <a:cxnLst>
              <a:cxn ang="0">
                <a:pos x="wd2" y="hd2"/>
              </a:cxn>
              <a:cxn ang="5400000">
                <a:pos x="wd2" y="hd2"/>
              </a:cxn>
              <a:cxn ang="10800000">
                <a:pos x="wd2" y="hd2"/>
              </a:cxn>
              <a:cxn ang="16200000">
                <a:pos x="wd2" y="hd2"/>
              </a:cxn>
            </a:cxnLst>
            <a:rect l="0" t="0" r="r" b="b"/>
            <a:pathLst>
              <a:path w="21556" h="20540" extrusionOk="0">
                <a:moveTo>
                  <a:pt x="10550" y="1"/>
                </a:moveTo>
                <a:cubicBezTo>
                  <a:pt x="6696" y="55"/>
                  <a:pt x="2921" y="1866"/>
                  <a:pt x="1218" y="5199"/>
                </a:cubicBezTo>
                <a:cubicBezTo>
                  <a:pt x="414" y="6772"/>
                  <a:pt x="21" y="8466"/>
                  <a:pt x="1" y="10131"/>
                </a:cubicBezTo>
                <a:cubicBezTo>
                  <a:pt x="-44" y="13794"/>
                  <a:pt x="1715" y="17314"/>
                  <a:pt x="4856" y="19097"/>
                </a:cubicBezTo>
                <a:cubicBezTo>
                  <a:pt x="9192" y="21559"/>
                  <a:pt x="15382" y="20795"/>
                  <a:pt x="18753" y="17381"/>
                </a:cubicBezTo>
                <a:cubicBezTo>
                  <a:pt x="20749" y="15358"/>
                  <a:pt x="21556" y="13308"/>
                  <a:pt x="21556" y="10274"/>
                </a:cubicBezTo>
                <a:cubicBezTo>
                  <a:pt x="21556" y="7240"/>
                  <a:pt x="20749" y="5189"/>
                  <a:pt x="18753" y="3167"/>
                </a:cubicBezTo>
                <a:cubicBezTo>
                  <a:pt x="16592" y="978"/>
                  <a:pt x="13548" y="-41"/>
                  <a:pt x="10550" y="1"/>
                </a:cubicBezTo>
                <a:close/>
              </a:path>
            </a:pathLst>
          </a:cu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线条 线条" descr="线条 线条"/>
          <p:cNvPicPr>
            <a:picLocks/>
          </p:cNvPicPr>
          <p:nvPr/>
        </p:nvPicPr>
        <p:blipFill>
          <a:blip r:embed="rId2"/>
          <a:stretch>
            <a:fillRect/>
          </a:stretch>
        </p:blipFill>
        <p:spPr>
          <a:xfrm rot="21564538">
            <a:off x="-608556" y="7490513"/>
            <a:ext cx="24988764" cy="457905"/>
          </a:xfrm>
          <a:prstGeom prst="rect">
            <a:avLst/>
          </a:prstGeom>
        </p:spPr>
      </p:pic>
      <p:sp>
        <p:nvSpPr>
          <p:cNvPr id="192" name="MeterSphere 性能测试模块的典型工作流"/>
          <p:cNvSpPr txBox="1"/>
          <p:nvPr/>
        </p:nvSpPr>
        <p:spPr>
          <a:xfrm>
            <a:off x="4371590" y="943708"/>
            <a:ext cx="15640820"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性能测试模块的典型工作流</a:t>
            </a:r>
          </a:p>
        </p:txBody>
      </p:sp>
      <p:sp>
        <p:nvSpPr>
          <p:cNvPr id="193" name="选择项目"/>
          <p:cNvSpPr/>
          <p:nvPr/>
        </p:nvSpPr>
        <p:spPr>
          <a:xfrm>
            <a:off x="377657"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选择项目</a:t>
            </a:r>
          </a:p>
        </p:txBody>
      </p:sp>
      <p:sp>
        <p:nvSpPr>
          <p:cNvPr id="194" name="创建性能测试"/>
          <p:cNvSpPr/>
          <p:nvPr/>
        </p:nvSpPr>
        <p:spPr>
          <a:xfrm>
            <a:off x="3692203"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创建性能测试</a:t>
            </a:r>
          </a:p>
        </p:txBody>
      </p:sp>
      <p:sp>
        <p:nvSpPr>
          <p:cNvPr id="195" name="上传性能测试脚本"/>
          <p:cNvSpPr/>
          <p:nvPr/>
        </p:nvSpPr>
        <p:spPr>
          <a:xfrm>
            <a:off x="7006749"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上传性能测试脚本</a:t>
            </a:r>
          </a:p>
        </p:txBody>
      </p:sp>
      <p:sp>
        <p:nvSpPr>
          <p:cNvPr id="196" name="设置性能测试压力参数"/>
          <p:cNvSpPr/>
          <p:nvPr/>
        </p:nvSpPr>
        <p:spPr>
          <a:xfrm>
            <a:off x="10321295"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设置性能测试压力参数</a:t>
            </a:r>
          </a:p>
        </p:txBody>
      </p:sp>
      <p:sp>
        <p:nvSpPr>
          <p:cNvPr id="197" name="选择合适的…"/>
          <p:cNvSpPr/>
          <p:nvPr/>
        </p:nvSpPr>
        <p:spPr>
          <a:xfrm>
            <a:off x="13635840"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选择合适的</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压测池</a:t>
            </a:r>
          </a:p>
        </p:txBody>
      </p:sp>
      <p:sp>
        <p:nvSpPr>
          <p:cNvPr id="198" name="开始测试"/>
          <p:cNvSpPr/>
          <p:nvPr/>
        </p:nvSpPr>
        <p:spPr>
          <a:xfrm>
            <a:off x="16950387"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6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开始测试</a:t>
            </a:r>
          </a:p>
        </p:txBody>
      </p:sp>
      <p:sp>
        <p:nvSpPr>
          <p:cNvPr id="199" name="查看或者导出…"/>
          <p:cNvSpPr/>
          <p:nvPr/>
        </p:nvSpPr>
        <p:spPr>
          <a:xfrm>
            <a:off x="20264932" y="6018372"/>
            <a:ext cx="3073401" cy="3227534"/>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查看或者导出</a:t>
            </a:r>
          </a:p>
          <a:p>
            <a:pPr>
              <a:defRPr sz="36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测试报告</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性能测试脚本"/>
          <p:cNvSpPr txBox="1"/>
          <p:nvPr/>
        </p:nvSpPr>
        <p:spPr>
          <a:xfrm>
            <a:off x="9637455" y="597537"/>
            <a:ext cx="5109091"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性能测试脚本</a:t>
            </a:r>
          </a:p>
        </p:txBody>
      </p:sp>
      <p:pic>
        <p:nvPicPr>
          <p:cNvPr id="206" name="图像" descr="图像"/>
          <p:cNvPicPr>
            <a:picLocks noChangeAspect="1"/>
          </p:cNvPicPr>
          <p:nvPr/>
        </p:nvPicPr>
        <p:blipFill>
          <a:blip r:embed="rId2"/>
          <a:stretch>
            <a:fillRect/>
          </a:stretch>
        </p:blipFill>
        <p:spPr>
          <a:xfrm>
            <a:off x="2918802" y="2957867"/>
            <a:ext cx="18546396" cy="8690943"/>
          </a:xfrm>
          <a:prstGeom prst="rect">
            <a:avLst/>
          </a:prstGeom>
          <a:ln w="25400">
            <a:miter lim="400000"/>
          </a:ln>
          <a:effectLst>
            <a:outerShdw blurRad="355600" dist="177800" dir="5400000" rotWithShape="0">
              <a:srgbClr val="000000">
                <a:alpha val="70000"/>
              </a:srgbClr>
            </a:outerShdw>
          </a:effectLst>
        </p:spPr>
      </p:pic>
      <p:sp>
        <p:nvSpPr>
          <p:cNvPr id="207" name="上传 JMX 或接口测试转换"/>
          <p:cNvSpPr txBox="1"/>
          <p:nvPr/>
        </p:nvSpPr>
        <p:spPr>
          <a:xfrm>
            <a:off x="2941975" y="2198805"/>
            <a:ext cx="5334794"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270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上传 JMX 或接口测试转换</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从接口测试模块触发执行性能测试"/>
          <p:cNvSpPr txBox="1"/>
          <p:nvPr/>
        </p:nvSpPr>
        <p:spPr>
          <a:xfrm>
            <a:off x="5944136" y="855784"/>
            <a:ext cx="12495728"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从接口测试模块触发执行性能测试</a:t>
            </a:r>
          </a:p>
        </p:txBody>
      </p:sp>
      <p:pic>
        <p:nvPicPr>
          <p:cNvPr id="212" name="图像" descr="图像"/>
          <p:cNvPicPr>
            <a:picLocks noChangeAspect="1"/>
          </p:cNvPicPr>
          <p:nvPr/>
        </p:nvPicPr>
        <p:blipFill>
          <a:blip r:embed="rId2"/>
          <a:stretch>
            <a:fillRect/>
          </a:stretch>
        </p:blipFill>
        <p:spPr>
          <a:xfrm>
            <a:off x="927343" y="2667786"/>
            <a:ext cx="12700001" cy="3820614"/>
          </a:xfrm>
          <a:prstGeom prst="rect">
            <a:avLst/>
          </a:prstGeom>
          <a:ln w="25400">
            <a:miter lim="400000"/>
          </a:ln>
          <a:effectLst>
            <a:outerShdw blurRad="355600" dist="177800" dir="5400000" rotWithShape="0">
              <a:srgbClr val="000000">
                <a:alpha val="70000"/>
              </a:srgbClr>
            </a:outerShdw>
          </a:effectLst>
        </p:spPr>
      </p:pic>
      <p:pic>
        <p:nvPicPr>
          <p:cNvPr id="213" name="图像" descr="图像"/>
          <p:cNvPicPr>
            <a:picLocks noChangeAspect="1"/>
          </p:cNvPicPr>
          <p:nvPr/>
        </p:nvPicPr>
        <p:blipFill>
          <a:blip r:embed="rId3"/>
          <a:stretch>
            <a:fillRect/>
          </a:stretch>
        </p:blipFill>
        <p:spPr>
          <a:xfrm>
            <a:off x="927343" y="7185535"/>
            <a:ext cx="12700001" cy="4463450"/>
          </a:xfrm>
          <a:prstGeom prst="rect">
            <a:avLst/>
          </a:prstGeom>
          <a:ln w="25400">
            <a:miter lim="400000"/>
          </a:ln>
          <a:effectLst>
            <a:outerShdw blurRad="355600" dist="177800" dir="5400000" rotWithShape="0">
              <a:srgbClr val="000000">
                <a:alpha val="70000"/>
              </a:srgbClr>
            </a:outerShdw>
          </a:effectLst>
        </p:spPr>
      </p:pic>
      <p:sp>
        <p:nvSpPr>
          <p:cNvPr id="214" name="1. 接口测试→接口定义→CASE→创建性能测试"/>
          <p:cNvSpPr txBox="1"/>
          <p:nvPr/>
        </p:nvSpPr>
        <p:spPr>
          <a:xfrm>
            <a:off x="14199082" y="4301094"/>
            <a:ext cx="9618018"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270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1. 接口测试→接口定义→CASE→创建性能测试</a:t>
            </a:r>
          </a:p>
        </p:txBody>
      </p:sp>
      <p:sp>
        <p:nvSpPr>
          <p:cNvPr id="215" name="2. 接口测试→接口自动糊→创建性能测试"/>
          <p:cNvSpPr txBox="1"/>
          <p:nvPr/>
        </p:nvSpPr>
        <p:spPr>
          <a:xfrm>
            <a:off x="14199082" y="9140261"/>
            <a:ext cx="8361263"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2700">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2. 接口测试→接口自动</a:t>
            </a:r>
            <a:r>
              <a:rPr lang="zh-CN" altLang="en-US">
                <a:latin typeface="微软雅黑" panose="020B0503020204020204" pitchFamily="34" charset="-122"/>
                <a:ea typeface="微软雅黑" panose="020B0503020204020204" pitchFamily="34" charset="-122"/>
                <a:sym typeface="微软雅黑" panose="020B0503020204020204" pitchFamily="34" charset="-122"/>
              </a:rPr>
              <a:t>化</a:t>
            </a:r>
            <a:r>
              <a:rPr>
                <a:latin typeface="微软雅黑" panose="020B0503020204020204" pitchFamily="34" charset="-122"/>
                <a:ea typeface="微软雅黑" panose="020B0503020204020204" pitchFamily="34" charset="-122"/>
                <a:sym typeface="微软雅黑" panose="020B0503020204020204" pitchFamily="34" charset="-122"/>
              </a:rPr>
              <a:t>→创建性能测试</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性能测试参数配置"/>
          <p:cNvSpPr txBox="1"/>
          <p:nvPr/>
        </p:nvSpPr>
        <p:spPr>
          <a:xfrm>
            <a:off x="8816717" y="839187"/>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性能测试参数配置</a:t>
            </a:r>
          </a:p>
        </p:txBody>
      </p:sp>
      <p:pic>
        <p:nvPicPr>
          <p:cNvPr id="220" name="图像" descr="图像"/>
          <p:cNvPicPr>
            <a:picLocks noChangeAspect="1"/>
          </p:cNvPicPr>
          <p:nvPr/>
        </p:nvPicPr>
        <p:blipFill>
          <a:blip r:embed="rId2"/>
          <a:stretch>
            <a:fillRect/>
          </a:stretch>
        </p:blipFill>
        <p:spPr>
          <a:xfrm>
            <a:off x="5355484" y="2606393"/>
            <a:ext cx="13673032" cy="8747023"/>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实时性能测试报告"/>
          <p:cNvSpPr txBox="1"/>
          <p:nvPr/>
        </p:nvSpPr>
        <p:spPr>
          <a:xfrm>
            <a:off x="8816717" y="803031"/>
            <a:ext cx="675056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实时性能测试报告</a:t>
            </a:r>
          </a:p>
        </p:txBody>
      </p:sp>
      <p:pic>
        <p:nvPicPr>
          <p:cNvPr id="225" name="图像" descr="图像"/>
          <p:cNvPicPr>
            <a:picLocks noChangeAspect="1"/>
          </p:cNvPicPr>
          <p:nvPr/>
        </p:nvPicPr>
        <p:blipFill>
          <a:blip r:embed="rId2"/>
          <a:stretch>
            <a:fillRect/>
          </a:stretch>
        </p:blipFill>
        <p:spPr>
          <a:xfrm>
            <a:off x="3044597" y="2353980"/>
            <a:ext cx="18294806" cy="9339921"/>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碎片化的测试工具是阻碍持续测试的关键因素之一"/>
          <p:cNvSpPr txBox="1"/>
          <p:nvPr/>
        </p:nvSpPr>
        <p:spPr>
          <a:xfrm>
            <a:off x="3135825" y="855784"/>
            <a:ext cx="18240891"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碎片化的测试工具是阻碍持续测试的关键因素之一</a:t>
            </a:r>
          </a:p>
        </p:txBody>
      </p:sp>
      <p:sp>
        <p:nvSpPr>
          <p:cNvPr id="156" name="线条"/>
          <p:cNvSpPr/>
          <p:nvPr/>
        </p:nvSpPr>
        <p:spPr>
          <a:xfrm>
            <a:off x="1836254" y="6719455"/>
            <a:ext cx="1386987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7" name="线条"/>
          <p:cNvSpPr/>
          <p:nvPr/>
        </p:nvSpPr>
        <p:spPr>
          <a:xfrm>
            <a:off x="1836254" y="8258603"/>
            <a:ext cx="1386987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线条"/>
          <p:cNvSpPr/>
          <p:nvPr/>
        </p:nvSpPr>
        <p:spPr>
          <a:xfrm>
            <a:off x="1836254" y="9797751"/>
            <a:ext cx="1386987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线条"/>
          <p:cNvSpPr/>
          <p:nvPr/>
        </p:nvSpPr>
        <p:spPr>
          <a:xfrm>
            <a:off x="1836254" y="11336898"/>
            <a:ext cx="13869871"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 name="线条"/>
          <p:cNvSpPr/>
          <p:nvPr/>
        </p:nvSpPr>
        <p:spPr>
          <a:xfrm>
            <a:off x="1836254" y="5180308"/>
            <a:ext cx="13869873"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测试管理"/>
          <p:cNvSpPr txBox="1"/>
          <p:nvPr/>
        </p:nvSpPr>
        <p:spPr>
          <a:xfrm>
            <a:off x="1731129" y="3620132"/>
            <a:ext cx="2760370" cy="9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1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测试管理</a:t>
            </a:r>
          </a:p>
        </p:txBody>
      </p:sp>
      <p:pic>
        <p:nvPicPr>
          <p:cNvPr id="162" name="图像" descr="图像"/>
          <p:cNvPicPr>
            <a:picLocks noChangeAspect="1"/>
          </p:cNvPicPr>
          <p:nvPr/>
        </p:nvPicPr>
        <p:blipFill>
          <a:blip r:embed="rId2"/>
          <a:stretch>
            <a:fillRect/>
          </a:stretch>
        </p:blipFill>
        <p:spPr>
          <a:xfrm>
            <a:off x="5258927" y="3159549"/>
            <a:ext cx="2116243" cy="850116"/>
          </a:xfrm>
          <a:prstGeom prst="rect">
            <a:avLst/>
          </a:prstGeom>
          <a:ln w="12700">
            <a:miter lim="400000"/>
          </a:ln>
        </p:spPr>
      </p:pic>
      <p:pic>
        <p:nvPicPr>
          <p:cNvPr id="163" name="图像" descr="图像"/>
          <p:cNvPicPr>
            <a:picLocks noChangeAspect="1"/>
          </p:cNvPicPr>
          <p:nvPr/>
        </p:nvPicPr>
        <p:blipFill>
          <a:blip r:embed="rId3"/>
          <a:stretch>
            <a:fillRect/>
          </a:stretch>
        </p:blipFill>
        <p:spPr>
          <a:xfrm>
            <a:off x="13084331" y="3159549"/>
            <a:ext cx="2506748" cy="850116"/>
          </a:xfrm>
          <a:prstGeom prst="rect">
            <a:avLst/>
          </a:prstGeom>
          <a:ln w="12700">
            <a:miter lim="400000"/>
          </a:ln>
        </p:spPr>
      </p:pic>
      <p:sp>
        <p:nvSpPr>
          <p:cNvPr id="164" name="测试框架"/>
          <p:cNvSpPr txBox="1"/>
          <p:nvPr/>
        </p:nvSpPr>
        <p:spPr>
          <a:xfrm>
            <a:off x="1746161" y="5485331"/>
            <a:ext cx="2760370" cy="9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1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测试框架</a:t>
            </a:r>
          </a:p>
        </p:txBody>
      </p:sp>
      <p:sp>
        <p:nvSpPr>
          <p:cNvPr id="165" name="接口测试"/>
          <p:cNvSpPr txBox="1"/>
          <p:nvPr/>
        </p:nvSpPr>
        <p:spPr>
          <a:xfrm>
            <a:off x="1746161" y="7024480"/>
            <a:ext cx="2760370" cy="9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1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sp>
        <p:nvSpPr>
          <p:cNvPr id="166" name="性能测试"/>
          <p:cNvSpPr txBox="1"/>
          <p:nvPr/>
        </p:nvSpPr>
        <p:spPr>
          <a:xfrm>
            <a:off x="1746161" y="8563627"/>
            <a:ext cx="2760370" cy="9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1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sp>
        <p:nvSpPr>
          <p:cNvPr id="167" name="UI 及移动测试"/>
          <p:cNvSpPr txBox="1"/>
          <p:nvPr/>
        </p:nvSpPr>
        <p:spPr>
          <a:xfrm>
            <a:off x="1706873" y="10102775"/>
            <a:ext cx="4337726" cy="9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10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及移动测试</a:t>
            </a:r>
          </a:p>
        </p:txBody>
      </p:sp>
      <p:pic>
        <p:nvPicPr>
          <p:cNvPr id="168" name="图像" descr="图像"/>
          <p:cNvPicPr>
            <a:picLocks noChangeAspect="1"/>
          </p:cNvPicPr>
          <p:nvPr/>
        </p:nvPicPr>
        <p:blipFill>
          <a:blip r:embed="rId4"/>
          <a:stretch>
            <a:fillRect/>
          </a:stretch>
        </p:blipFill>
        <p:spPr>
          <a:xfrm>
            <a:off x="8388864" y="7066349"/>
            <a:ext cx="3201114" cy="936912"/>
          </a:xfrm>
          <a:prstGeom prst="rect">
            <a:avLst/>
          </a:prstGeom>
          <a:ln w="12700">
            <a:miter lim="400000"/>
          </a:ln>
        </p:spPr>
      </p:pic>
      <p:sp>
        <p:nvSpPr>
          <p:cNvPr id="169" name="装饰符 15"/>
          <p:cNvSpPr/>
          <p:nvPr/>
        </p:nvSpPr>
        <p:spPr>
          <a:xfrm rot="16200000">
            <a:off x="12649867" y="7145165"/>
            <a:ext cx="8498989" cy="714020"/>
          </a:xfrm>
          <a:custGeom>
            <a:avLst/>
            <a:gdLst/>
            <a:ahLst/>
            <a:cxnLst>
              <a:cxn ang="0">
                <a:pos x="wd2" y="hd2"/>
              </a:cxn>
              <a:cxn ang="5400000">
                <a:pos x="wd2" y="hd2"/>
              </a:cxn>
              <a:cxn ang="10800000">
                <a:pos x="wd2" y="hd2"/>
              </a:cxn>
              <a:cxn ang="16200000">
                <a:pos x="wd2" y="hd2"/>
              </a:cxn>
            </a:cxnLst>
            <a:rect l="0" t="0" r="r" b="b"/>
            <a:pathLst>
              <a:path w="21397" h="21407" extrusionOk="0">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无规范✗"/>
          <p:cNvSpPr/>
          <p:nvPr/>
        </p:nvSpPr>
        <p:spPr>
          <a:xfrm>
            <a:off x="17783140" y="3890580"/>
            <a:ext cx="4836338" cy="145648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57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无规范</a:t>
            </a:r>
            <a:r>
              <a:rPr sz="84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71" name="不兼容✗"/>
          <p:cNvSpPr/>
          <p:nvPr/>
        </p:nvSpPr>
        <p:spPr>
          <a:xfrm>
            <a:off x="17783140" y="5616625"/>
            <a:ext cx="4836338" cy="145648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57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不兼容</a:t>
            </a:r>
            <a:r>
              <a:rPr sz="84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72" name="无联动✗"/>
          <p:cNvSpPr/>
          <p:nvPr/>
        </p:nvSpPr>
        <p:spPr>
          <a:xfrm>
            <a:off x="17783140" y="7342670"/>
            <a:ext cx="4836338" cy="1456483"/>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57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无联动</a:t>
            </a:r>
            <a:r>
              <a:rPr sz="84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73" name="协同难✗"/>
          <p:cNvSpPr/>
          <p:nvPr/>
        </p:nvSpPr>
        <p:spPr>
          <a:xfrm>
            <a:off x="17783140" y="9068716"/>
            <a:ext cx="4836338" cy="1456482"/>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5700" b="0">
                <a:solidFill>
                  <a:srgbClr val="FFFFFF"/>
                </a:solidFill>
                <a:latin typeface="+mn-lt"/>
                <a:ea typeface="+mn-ea"/>
                <a:cs typeface="+mn-cs"/>
                <a:sym typeface="Helvetica Neue Medium"/>
              </a:defRPr>
            </a:pPr>
            <a:r>
              <a:rPr>
                <a:latin typeface="微软雅黑" panose="020B0503020204020204" pitchFamily="34" charset="-122"/>
                <a:ea typeface="微软雅黑" panose="020B0503020204020204" pitchFamily="34" charset="-122"/>
                <a:sym typeface="微软雅黑" panose="020B0503020204020204" pitchFamily="34" charset="-122"/>
              </a:rPr>
              <a:t>协同难</a:t>
            </a:r>
            <a:r>
              <a:rPr sz="8400">
                <a:solidFill>
                  <a:srgbClr val="FF7E79"/>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174" name="图像" descr="图像"/>
          <p:cNvPicPr>
            <a:picLocks noChangeAspect="1"/>
          </p:cNvPicPr>
          <p:nvPr/>
        </p:nvPicPr>
        <p:blipFill>
          <a:blip r:embed="rId5"/>
          <a:stretch>
            <a:fillRect/>
          </a:stretch>
        </p:blipFill>
        <p:spPr>
          <a:xfrm>
            <a:off x="4974126" y="8528747"/>
            <a:ext cx="2940146" cy="998860"/>
          </a:xfrm>
          <a:prstGeom prst="rect">
            <a:avLst/>
          </a:prstGeom>
          <a:ln w="12700">
            <a:miter lim="400000"/>
          </a:ln>
        </p:spPr>
      </p:pic>
      <p:pic>
        <p:nvPicPr>
          <p:cNvPr id="175" name="图像" descr="图像"/>
          <p:cNvPicPr>
            <a:picLocks noChangeAspect="1"/>
          </p:cNvPicPr>
          <p:nvPr/>
        </p:nvPicPr>
        <p:blipFill>
          <a:blip r:embed="rId6"/>
          <a:stretch>
            <a:fillRect/>
          </a:stretch>
        </p:blipFill>
        <p:spPr>
          <a:xfrm>
            <a:off x="10223243" y="2905570"/>
            <a:ext cx="2585963" cy="1193522"/>
          </a:xfrm>
          <a:prstGeom prst="rect">
            <a:avLst/>
          </a:prstGeom>
          <a:ln w="12700">
            <a:miter lim="400000"/>
          </a:ln>
        </p:spPr>
      </p:pic>
      <p:pic>
        <p:nvPicPr>
          <p:cNvPr id="176" name="图像" descr="图像"/>
          <p:cNvPicPr>
            <a:picLocks noChangeAspect="1"/>
          </p:cNvPicPr>
          <p:nvPr/>
        </p:nvPicPr>
        <p:blipFill>
          <a:blip r:embed="rId7"/>
          <a:stretch>
            <a:fillRect/>
          </a:stretch>
        </p:blipFill>
        <p:spPr>
          <a:xfrm>
            <a:off x="4960457" y="4006046"/>
            <a:ext cx="2713183" cy="1044576"/>
          </a:xfrm>
          <a:prstGeom prst="rect">
            <a:avLst/>
          </a:prstGeom>
          <a:ln w="12700">
            <a:miter lim="400000"/>
          </a:ln>
        </p:spPr>
      </p:pic>
      <p:pic>
        <p:nvPicPr>
          <p:cNvPr id="177" name="图像" descr="图像"/>
          <p:cNvPicPr>
            <a:picLocks noChangeAspect="1"/>
          </p:cNvPicPr>
          <p:nvPr/>
        </p:nvPicPr>
        <p:blipFill>
          <a:blip r:embed="rId8"/>
          <a:stretch>
            <a:fillRect/>
          </a:stretch>
        </p:blipFill>
        <p:spPr>
          <a:xfrm>
            <a:off x="4960457" y="6902631"/>
            <a:ext cx="2967484" cy="1186994"/>
          </a:xfrm>
          <a:prstGeom prst="rect">
            <a:avLst/>
          </a:prstGeom>
          <a:ln w="12700">
            <a:miter lim="400000"/>
          </a:ln>
        </p:spPr>
      </p:pic>
      <p:pic>
        <p:nvPicPr>
          <p:cNvPr id="178" name="loadrunner.png" descr="loadrunner.png"/>
          <p:cNvPicPr>
            <a:picLocks noChangeAspect="1"/>
          </p:cNvPicPr>
          <p:nvPr/>
        </p:nvPicPr>
        <p:blipFill>
          <a:blip r:embed="rId9"/>
          <a:stretch>
            <a:fillRect/>
          </a:stretch>
        </p:blipFill>
        <p:spPr>
          <a:xfrm>
            <a:off x="8134564" y="8604963"/>
            <a:ext cx="3488499" cy="936912"/>
          </a:xfrm>
          <a:prstGeom prst="rect">
            <a:avLst/>
          </a:prstGeom>
          <a:ln w="12700">
            <a:miter lim="400000"/>
          </a:ln>
        </p:spPr>
      </p:pic>
      <p:pic>
        <p:nvPicPr>
          <p:cNvPr id="179" name="teambition_owler_20160228_132235_original.jpg" descr="teambition_owler_20160228_132235_original.jpg"/>
          <p:cNvPicPr>
            <a:picLocks noChangeAspect="1"/>
          </p:cNvPicPr>
          <p:nvPr/>
        </p:nvPicPr>
        <p:blipFill>
          <a:blip r:embed="rId10"/>
          <a:stretch>
            <a:fillRect/>
          </a:stretch>
        </p:blipFill>
        <p:spPr>
          <a:xfrm>
            <a:off x="8151734" y="4391198"/>
            <a:ext cx="2722605" cy="445923"/>
          </a:xfrm>
          <a:prstGeom prst="rect">
            <a:avLst/>
          </a:prstGeom>
          <a:ln w="12700">
            <a:miter lim="400000"/>
          </a:ln>
        </p:spPr>
      </p:pic>
      <p:pic>
        <p:nvPicPr>
          <p:cNvPr id="180" name="d461619e-0d13-45eb-99cf-8233f0004483.png" descr="d461619e-0d13-45eb-99cf-8233f0004483.png"/>
          <p:cNvPicPr>
            <a:picLocks noChangeAspect="1"/>
          </p:cNvPicPr>
          <p:nvPr/>
        </p:nvPicPr>
        <p:blipFill>
          <a:blip r:embed="rId11"/>
          <a:stretch>
            <a:fillRect/>
          </a:stretch>
        </p:blipFill>
        <p:spPr>
          <a:xfrm>
            <a:off x="7752687" y="2486891"/>
            <a:ext cx="2195432" cy="2195432"/>
          </a:xfrm>
          <a:prstGeom prst="rect">
            <a:avLst/>
          </a:prstGeom>
          <a:ln w="12700">
            <a:miter lim="400000"/>
          </a:ln>
        </p:spPr>
      </p:pic>
      <p:pic>
        <p:nvPicPr>
          <p:cNvPr id="181" name="图像" descr="图像"/>
          <p:cNvPicPr>
            <a:picLocks noChangeAspect="1"/>
          </p:cNvPicPr>
          <p:nvPr/>
        </p:nvPicPr>
        <p:blipFill>
          <a:blip r:embed="rId12"/>
          <a:stretch>
            <a:fillRect/>
          </a:stretch>
        </p:blipFill>
        <p:spPr>
          <a:xfrm>
            <a:off x="6716345" y="10005431"/>
            <a:ext cx="2141553" cy="1123787"/>
          </a:xfrm>
          <a:prstGeom prst="rect">
            <a:avLst/>
          </a:prstGeom>
          <a:ln w="12700">
            <a:miter lim="400000"/>
          </a:ln>
        </p:spPr>
      </p:pic>
      <p:pic>
        <p:nvPicPr>
          <p:cNvPr id="182" name="图像" descr="图像"/>
          <p:cNvPicPr>
            <a:picLocks noChangeAspect="1"/>
          </p:cNvPicPr>
          <p:nvPr/>
        </p:nvPicPr>
        <p:blipFill>
          <a:blip r:embed="rId13"/>
          <a:srcRect t="25806" r="3710" b="25573"/>
          <a:stretch>
            <a:fillRect/>
          </a:stretch>
        </p:blipFill>
        <p:spPr>
          <a:xfrm>
            <a:off x="9239306" y="10045036"/>
            <a:ext cx="4061920" cy="1025513"/>
          </a:xfrm>
          <a:prstGeom prst="rect">
            <a:avLst/>
          </a:prstGeom>
          <a:ln w="12700">
            <a:miter lim="400000"/>
          </a:ln>
        </p:spPr>
      </p:pic>
      <p:pic>
        <p:nvPicPr>
          <p:cNvPr id="183" name="图片 2" descr="图片 2"/>
          <p:cNvPicPr>
            <a:picLocks noChangeAspect="1"/>
          </p:cNvPicPr>
          <p:nvPr/>
        </p:nvPicPr>
        <p:blipFill>
          <a:blip r:embed="rId14"/>
          <a:stretch>
            <a:fillRect/>
          </a:stretch>
        </p:blipFill>
        <p:spPr>
          <a:xfrm>
            <a:off x="5427455" y="5427593"/>
            <a:ext cx="1122793" cy="1018922"/>
          </a:xfrm>
          <a:prstGeom prst="rect">
            <a:avLst/>
          </a:prstGeom>
          <a:ln w="12700">
            <a:miter lim="400000"/>
          </a:ln>
        </p:spPr>
      </p:pic>
      <p:pic>
        <p:nvPicPr>
          <p:cNvPr id="184" name="图像" descr="图像"/>
          <p:cNvPicPr>
            <a:picLocks noChangeAspect="1"/>
          </p:cNvPicPr>
          <p:nvPr/>
        </p:nvPicPr>
        <p:blipFill>
          <a:blip r:embed="rId15"/>
          <a:srcRect t="14112" b="14112"/>
          <a:stretch>
            <a:fillRect/>
          </a:stretch>
        </p:blipFill>
        <p:spPr>
          <a:xfrm>
            <a:off x="7478170" y="5419811"/>
            <a:ext cx="2585964" cy="1113644"/>
          </a:xfrm>
          <a:prstGeom prst="rect">
            <a:avLst/>
          </a:prstGeom>
          <a:ln w="12700">
            <a:miter lim="400000"/>
          </a:ln>
        </p:spPr>
      </p:pic>
      <p:pic>
        <p:nvPicPr>
          <p:cNvPr id="185" name="图像" descr="图像"/>
          <p:cNvPicPr>
            <a:picLocks noChangeAspect="1"/>
          </p:cNvPicPr>
          <p:nvPr/>
        </p:nvPicPr>
        <p:blipFill>
          <a:blip r:embed="rId5"/>
          <a:stretch>
            <a:fillRect/>
          </a:stretch>
        </p:blipFill>
        <p:spPr>
          <a:xfrm>
            <a:off x="12050901" y="7072064"/>
            <a:ext cx="2420268" cy="822241"/>
          </a:xfrm>
          <a:prstGeom prst="rect">
            <a:avLst/>
          </a:prstGeom>
          <a:ln w="12700">
            <a:miter lim="400000"/>
          </a:ln>
        </p:spPr>
      </p:pic>
      <p:pic>
        <p:nvPicPr>
          <p:cNvPr id="186" name="图像" descr="图像"/>
          <p:cNvPicPr>
            <a:picLocks noChangeAspect="1"/>
          </p:cNvPicPr>
          <p:nvPr/>
        </p:nvPicPr>
        <p:blipFill>
          <a:blip r:embed="rId16"/>
          <a:srcRect l="3994" t="34152" b="39101"/>
          <a:stretch>
            <a:fillRect/>
          </a:stretch>
        </p:blipFill>
        <p:spPr>
          <a:xfrm>
            <a:off x="11843355" y="8700360"/>
            <a:ext cx="3050980" cy="849955"/>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 由大规模压测集群，自动化压力分摊 -"/>
          <p:cNvSpPr txBox="1"/>
          <p:nvPr/>
        </p:nvSpPr>
        <p:spPr>
          <a:xfrm>
            <a:off x="8183744" y="2095670"/>
            <a:ext cx="8190063" cy="738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3600" b="0">
                <a:solidFill>
                  <a:srgbClr val="5E5E5E"/>
                </a:solidFill>
                <a:latin typeface="Trebuchet MS"/>
                <a:ea typeface="Trebuchet MS"/>
                <a:cs typeface="Trebuchet MS"/>
                <a:sym typeface="Trebuchet MS"/>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由大规模压测集群，自动化压力分摊 -</a:t>
            </a:r>
          </a:p>
        </p:txBody>
      </p:sp>
      <p:sp>
        <p:nvSpPr>
          <p:cNvPr id="230" name="压力池配置"/>
          <p:cNvSpPr txBox="1"/>
          <p:nvPr/>
        </p:nvSpPr>
        <p:spPr>
          <a:xfrm>
            <a:off x="10047824" y="698510"/>
            <a:ext cx="4288353"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压力池配置</a:t>
            </a:r>
          </a:p>
        </p:txBody>
      </p:sp>
      <p:pic>
        <p:nvPicPr>
          <p:cNvPr id="231" name="图像" descr="图像"/>
          <p:cNvPicPr>
            <a:picLocks noChangeAspect="1"/>
          </p:cNvPicPr>
          <p:nvPr/>
        </p:nvPicPr>
        <p:blipFill>
          <a:blip r:embed="rId2"/>
          <a:stretch>
            <a:fillRect/>
          </a:stretch>
        </p:blipFill>
        <p:spPr>
          <a:xfrm>
            <a:off x="1135248" y="4838884"/>
            <a:ext cx="14709963" cy="6984951"/>
          </a:xfrm>
          <a:prstGeom prst="rect">
            <a:avLst/>
          </a:prstGeom>
          <a:ln w="25400">
            <a:solidFill>
              <a:srgbClr val="F3F7F5"/>
            </a:solidFill>
            <a:miter lim="400000"/>
          </a:ln>
          <a:effectLst>
            <a:outerShdw blurRad="63500" dist="25400" dir="3600000" rotWithShape="0">
              <a:srgbClr val="000000">
                <a:alpha val="70000"/>
              </a:srgbClr>
            </a:outerShdw>
          </a:effectLst>
        </p:spPr>
      </p:pic>
      <p:pic>
        <p:nvPicPr>
          <p:cNvPr id="232" name="图像" descr="图像"/>
          <p:cNvPicPr>
            <a:picLocks noChangeAspect="1"/>
          </p:cNvPicPr>
          <p:nvPr/>
        </p:nvPicPr>
        <p:blipFill>
          <a:blip r:embed="rId3"/>
          <a:stretch>
            <a:fillRect/>
          </a:stretch>
        </p:blipFill>
        <p:spPr>
          <a:xfrm>
            <a:off x="12143359" y="4821300"/>
            <a:ext cx="10734226" cy="6984951"/>
          </a:xfrm>
          <a:prstGeom prst="rect">
            <a:avLst/>
          </a:prstGeom>
          <a:ln w="25400">
            <a:solidFill>
              <a:srgbClr val="F3F7F5"/>
            </a:solidFill>
            <a:miter lim="400000"/>
          </a:ln>
          <a:effectLst>
            <a:outerShdw blurRad="63500" dist="25400" dir="3600000" rotWithShape="0">
              <a:srgbClr val="000000">
                <a:alpha val="70000"/>
              </a:srgbClr>
            </a:outerShdw>
          </a:effectLst>
        </p:spPr>
      </p:pic>
      <p:sp>
        <p:nvSpPr>
          <p:cNvPr id="233" name="独立主机群"/>
          <p:cNvSpPr/>
          <p:nvPr/>
        </p:nvSpPr>
        <p:spPr>
          <a:xfrm>
            <a:off x="1152809" y="3442029"/>
            <a:ext cx="3464384" cy="1275081"/>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独立主机群</a:t>
            </a:r>
          </a:p>
        </p:txBody>
      </p:sp>
      <p:sp>
        <p:nvSpPr>
          <p:cNvPr id="234" name="Kubernetes 集群"/>
          <p:cNvSpPr/>
          <p:nvPr/>
        </p:nvSpPr>
        <p:spPr>
          <a:xfrm>
            <a:off x="12065955" y="3389587"/>
            <a:ext cx="3464384" cy="1275081"/>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Kubernetes 集群</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测试监控"/>
          <p:cNvSpPr txBox="1"/>
          <p:nvPr/>
        </p:nvSpPr>
        <p:spPr>
          <a:xfrm>
            <a:off x="10458192" y="909525"/>
            <a:ext cx="346761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测试监控</a:t>
            </a:r>
          </a:p>
        </p:txBody>
      </p:sp>
      <p:pic>
        <p:nvPicPr>
          <p:cNvPr id="239" name="图像" descr="图像"/>
          <p:cNvPicPr>
            <a:picLocks noChangeAspect="1"/>
          </p:cNvPicPr>
          <p:nvPr/>
        </p:nvPicPr>
        <p:blipFill>
          <a:blip r:embed="rId2"/>
          <a:stretch>
            <a:fillRect/>
          </a:stretch>
        </p:blipFill>
        <p:spPr>
          <a:xfrm>
            <a:off x="1520867" y="4930122"/>
            <a:ext cx="14541095" cy="6893807"/>
          </a:xfrm>
          <a:prstGeom prst="rect">
            <a:avLst/>
          </a:prstGeom>
          <a:ln w="25400">
            <a:solidFill>
              <a:srgbClr val="F3F7F5"/>
            </a:solidFill>
            <a:miter lim="400000"/>
          </a:ln>
          <a:effectLst>
            <a:outerShdw blurRad="63500" dist="25400" dir="3600000" rotWithShape="0">
              <a:srgbClr val="000000">
                <a:alpha val="70000"/>
              </a:srgbClr>
            </a:outerShdw>
          </a:effectLst>
        </p:spPr>
      </p:pic>
      <p:pic>
        <p:nvPicPr>
          <p:cNvPr id="240" name="图像" descr="图像"/>
          <p:cNvPicPr>
            <a:picLocks noChangeAspect="1"/>
          </p:cNvPicPr>
          <p:nvPr/>
        </p:nvPicPr>
        <p:blipFill>
          <a:blip r:embed="rId3"/>
          <a:stretch>
            <a:fillRect/>
          </a:stretch>
        </p:blipFill>
        <p:spPr>
          <a:xfrm>
            <a:off x="11006634" y="4877369"/>
            <a:ext cx="12715012" cy="6893807"/>
          </a:xfrm>
          <a:prstGeom prst="rect">
            <a:avLst/>
          </a:prstGeom>
          <a:ln w="25400">
            <a:solidFill>
              <a:srgbClr val="F3F7F5"/>
            </a:solidFill>
            <a:miter lim="400000"/>
          </a:ln>
          <a:effectLst>
            <a:outerShdw blurRad="63500" dist="25400" dir="3600000" rotWithShape="0">
              <a:srgbClr val="000000">
                <a:alpha val="70000"/>
              </a:srgbClr>
            </a:outerShdw>
          </a:effectLst>
        </p:spPr>
      </p:pic>
      <p:sp>
        <p:nvSpPr>
          <p:cNvPr id="241" name="支持自定义监控资源"/>
          <p:cNvSpPr/>
          <p:nvPr/>
        </p:nvSpPr>
        <p:spPr>
          <a:xfrm>
            <a:off x="1233309" y="3591656"/>
            <a:ext cx="3981403" cy="122653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支持自定义监控资源</a:t>
            </a:r>
          </a:p>
        </p:txBody>
      </p:sp>
      <p:sp>
        <p:nvSpPr>
          <p:cNvPr id="242" name="实时监控数据"/>
          <p:cNvSpPr/>
          <p:nvPr/>
        </p:nvSpPr>
        <p:spPr>
          <a:xfrm>
            <a:off x="10754506" y="3574072"/>
            <a:ext cx="3981402" cy="122653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实时监控数据</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报告对比"/>
          <p:cNvSpPr txBox="1"/>
          <p:nvPr/>
        </p:nvSpPr>
        <p:spPr>
          <a:xfrm>
            <a:off x="10458192" y="733680"/>
            <a:ext cx="346761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报告对比</a:t>
            </a:r>
          </a:p>
        </p:txBody>
      </p:sp>
      <p:pic>
        <p:nvPicPr>
          <p:cNvPr id="247" name="图像" descr="图像"/>
          <p:cNvPicPr>
            <a:picLocks noChangeAspect="1"/>
          </p:cNvPicPr>
          <p:nvPr/>
        </p:nvPicPr>
        <p:blipFill>
          <a:blip r:embed="rId2"/>
          <a:stretch>
            <a:fillRect/>
          </a:stretch>
        </p:blipFill>
        <p:spPr>
          <a:xfrm>
            <a:off x="4142971" y="2174326"/>
            <a:ext cx="16098058" cy="9334501"/>
          </a:xfrm>
          <a:prstGeom prst="rect">
            <a:avLst/>
          </a:prstGeom>
          <a:ln w="25400">
            <a:miter lim="400000"/>
          </a:ln>
          <a:effectLst>
            <a:outerShdw blurRad="355600" dist="177800" dir="5400000" rotWithShape="0">
              <a:srgbClr val="000000">
                <a:alpha val="70000"/>
              </a:srgbClr>
            </a:outerShdw>
          </a:effectLst>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13001" y="3010747"/>
            <a:ext cx="17399000" cy="7233920"/>
          </a:xfrm>
        </p:spPr>
        <p:txBody>
          <a:bodyPr>
            <a:noAutofit/>
          </a:bodyPr>
          <a:lstStyle/>
          <a:p>
            <a:pPr>
              <a:lnSpc>
                <a:spcPct val="100000"/>
              </a:lnSpc>
            </a:pPr>
            <a:r>
              <a:rPr lang="zh-CN" altLang="en-US" sz="5333" dirty="0">
                <a:sym typeface="微软雅黑" panose="020B0503020204020204" pitchFamily="34" charset="-122"/>
              </a:rPr>
              <a:t>第</a:t>
            </a:r>
            <a:r>
              <a:rPr lang="en-US" altLang="zh-CN" sz="5333" dirty="0">
                <a:sym typeface="微软雅黑" panose="020B0503020204020204" pitchFamily="34" charset="-122"/>
              </a:rPr>
              <a:t>1</a:t>
            </a:r>
            <a:r>
              <a:rPr lang="zh-CN" altLang="en-US" sz="5333">
                <a:sym typeface="微软雅黑" panose="020B0503020204020204" pitchFamily="34" charset="-122"/>
              </a:rPr>
              <a:t>讲：开源 </a:t>
            </a:r>
            <a:r>
              <a:rPr lang="en-US" altLang="zh-CN" sz="5333">
                <a:sym typeface="微软雅黑" panose="020B0503020204020204" pitchFamily="34" charset="-122"/>
              </a:rPr>
              <a:t>MeterSphere </a:t>
            </a:r>
            <a:r>
              <a:rPr lang="zh-CN" altLang="en-US" sz="5333">
                <a:sym typeface="微软雅黑" panose="020B0503020204020204" pitchFamily="34" charset="-122"/>
              </a:rPr>
              <a:t>平台介绍</a:t>
            </a:r>
            <a:endParaRPr lang="en-US" altLang="zh-CN" sz="5333">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dirty="0">
                <a:sym typeface="微软雅黑" panose="020B0503020204020204" pitchFamily="34" charset="-122"/>
              </a:rPr>
              <a:t>2</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接口自动化测试</a:t>
            </a:r>
            <a:endParaRPr lang="en-US" altLang="zh-CN" sz="5333" dirty="0">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3</a:t>
            </a:r>
            <a:r>
              <a:rPr lang="zh-CN" altLang="en-US" sz="5333">
                <a:sym typeface="微软雅黑" panose="020B0503020204020204" pitchFamily="34" charset="-122"/>
              </a:rPr>
              <a:t>讲：</a:t>
            </a:r>
            <a:r>
              <a:rPr lang="en-US" altLang="zh-CN" sz="5333">
                <a:sym typeface="微软雅黑" panose="020B0503020204020204" pitchFamily="34" charset="-122"/>
              </a:rPr>
              <a:t>MeterSphere UI</a:t>
            </a:r>
            <a:r>
              <a:rPr lang="zh-CN" altLang="en-US" sz="5333">
                <a:sym typeface="微软雅黑" panose="020B0503020204020204" pitchFamily="34" charset="-122"/>
              </a:rPr>
              <a:t>自动化测试</a:t>
            </a:r>
            <a:endParaRPr lang="en-US" altLang="zh-CN" sz="5333">
              <a:sym typeface="微软雅黑" panose="020B0503020204020204" pitchFamily="34" charset="-122"/>
            </a:endParaRPr>
          </a:p>
          <a:p>
            <a:pPr>
              <a:lnSpc>
                <a:spcPct val="100000"/>
              </a:lnSpc>
            </a:pPr>
            <a:r>
              <a:rPr lang="zh-CN" altLang="en-US" sz="5333">
                <a:sym typeface="微软雅黑" panose="020B0503020204020204" pitchFamily="34" charset="-122"/>
              </a:rPr>
              <a:t>第</a:t>
            </a:r>
            <a:r>
              <a:rPr lang="en-US" altLang="zh-CN" sz="5333">
                <a:sym typeface="微软雅黑" panose="020B0503020204020204" pitchFamily="34" charset="-122"/>
              </a:rPr>
              <a:t>4</a:t>
            </a:r>
            <a:r>
              <a:rPr lang="zh-CN" altLang="en-US" sz="5333">
                <a:sym typeface="微软雅黑" panose="020B0503020204020204" pitchFamily="34" charset="-122"/>
              </a:rPr>
              <a:t>讲：</a:t>
            </a:r>
            <a:r>
              <a:rPr lang="en-US" altLang="zh-CN" sz="5333">
                <a:sym typeface="微软雅黑" panose="020B0503020204020204" pitchFamily="34" charset="-122"/>
              </a:rPr>
              <a:t>MeterSphere </a:t>
            </a:r>
            <a:r>
              <a:rPr lang="zh-CN" altLang="en-US" sz="5333">
                <a:sym typeface="微软雅黑" panose="020B0503020204020204" pitchFamily="34" charset="-122"/>
              </a:rPr>
              <a:t>性能测试和</a:t>
            </a:r>
            <a:r>
              <a:rPr lang="en-US" altLang="zh-CN" sz="5333">
                <a:sym typeface="微软雅黑" panose="020B0503020204020204" pitchFamily="34" charset="-122"/>
              </a:rPr>
              <a:t>JMeter</a:t>
            </a:r>
          </a:p>
          <a:p>
            <a:pPr>
              <a:lnSpc>
                <a:spcPct val="100000"/>
              </a:lnSpc>
            </a:pPr>
            <a:r>
              <a:rPr lang="zh-CN" altLang="en-US" sz="5333" b="1">
                <a:sym typeface="微软雅黑" panose="020B0503020204020204" pitchFamily="34" charset="-122"/>
              </a:rPr>
              <a:t>认证：认证考试平台介绍</a:t>
            </a:r>
          </a:p>
        </p:txBody>
      </p:sp>
    </p:spTree>
    <p:extLst>
      <p:ext uri="{BB962C8B-B14F-4D97-AF65-F5344CB8AC3E}">
        <p14:creationId xmlns:p14="http://schemas.microsoft.com/office/powerpoint/2010/main" val="116341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3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报告对比">
            <a:extLst>
              <a:ext uri="{FF2B5EF4-FFF2-40B4-BE49-F238E27FC236}">
                <a16:creationId xmlns:a16="http://schemas.microsoft.com/office/drawing/2014/main" id="{B63B88E5-63D8-B76D-8264-11D8A717A375}"/>
              </a:ext>
            </a:extLst>
          </p:cNvPr>
          <p:cNvSpPr txBox="1"/>
          <p:nvPr/>
        </p:nvSpPr>
        <p:spPr>
          <a:xfrm>
            <a:off x="6461906" y="733680"/>
            <a:ext cx="11460189"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CLOUD </a:t>
            </a:r>
            <a:r>
              <a:rPr lang="en-US">
                <a:latin typeface="微软雅黑" panose="020B0503020204020204" pitchFamily="34" charset="-122"/>
                <a:ea typeface="微软雅黑" panose="020B0503020204020204" pitchFamily="34" charset="-122"/>
                <a:sym typeface="微软雅黑" panose="020B0503020204020204" pitchFamily="34" charset="-122"/>
              </a:rPr>
              <a:t>MeterSphere </a:t>
            </a:r>
            <a:r>
              <a:rPr lang="zh-CN" altLang="en-US">
                <a:latin typeface="微软雅黑" panose="020B0503020204020204" pitchFamily="34" charset="-122"/>
                <a:ea typeface="微软雅黑" panose="020B0503020204020204" pitchFamily="34" charset="-122"/>
                <a:sym typeface="微软雅黑" panose="020B0503020204020204" pitchFamily="34" charset="-122"/>
              </a:rPr>
              <a:t>高校版</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AA3BB978-331C-C9B2-6CB7-63EA3E34B3D7}"/>
              </a:ext>
            </a:extLst>
          </p:cNvPr>
          <p:cNvPicPr>
            <a:picLocks noChangeAspect="1"/>
          </p:cNvPicPr>
          <p:nvPr/>
        </p:nvPicPr>
        <p:blipFill>
          <a:blip r:embed="rId2"/>
          <a:stretch>
            <a:fillRect/>
          </a:stretch>
        </p:blipFill>
        <p:spPr>
          <a:xfrm>
            <a:off x="457199" y="2890166"/>
            <a:ext cx="14068425" cy="7420646"/>
          </a:xfrm>
          <a:prstGeom prst="rect">
            <a:avLst/>
          </a:prstGeom>
        </p:spPr>
      </p:pic>
      <p:sp>
        <p:nvSpPr>
          <p:cNvPr id="4" name="文本框 3">
            <a:extLst>
              <a:ext uri="{FF2B5EF4-FFF2-40B4-BE49-F238E27FC236}">
                <a16:creationId xmlns:a16="http://schemas.microsoft.com/office/drawing/2014/main" id="{9245FA86-3964-2301-F438-9345C2B6E1DD}"/>
              </a:ext>
            </a:extLst>
          </p:cNvPr>
          <p:cNvSpPr txBox="1"/>
          <p:nvPr/>
        </p:nvSpPr>
        <p:spPr>
          <a:xfrm>
            <a:off x="14942564" y="3902642"/>
            <a:ext cx="882597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3600">
                <a:latin typeface="微软雅黑" panose="020B0503020204020204" pitchFamily="34" charset="-122"/>
                <a:ea typeface="微软雅黑" panose="020B0503020204020204" pitchFamily="34" charset="-122"/>
              </a:rPr>
              <a:t>https://www.metersphere.com/edu</a:t>
            </a:r>
          </a:p>
        </p:txBody>
      </p:sp>
      <p:sp>
        <p:nvSpPr>
          <p:cNvPr id="5" name="文本框 4">
            <a:extLst>
              <a:ext uri="{FF2B5EF4-FFF2-40B4-BE49-F238E27FC236}">
                <a16:creationId xmlns:a16="http://schemas.microsoft.com/office/drawing/2014/main" id="{EEB4AECC-7D04-ADD9-74AB-4183DF6F261D}"/>
              </a:ext>
            </a:extLst>
          </p:cNvPr>
          <p:cNvSpPr txBox="1"/>
          <p:nvPr/>
        </p:nvSpPr>
        <p:spPr>
          <a:xfrm>
            <a:off x="15055014" y="5729390"/>
            <a:ext cx="8601075" cy="2062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b="0" i="0">
                <a:solidFill>
                  <a:schemeClr val="tx1"/>
                </a:solidFill>
                <a:effectLst/>
                <a:latin typeface="微软雅黑" panose="020B0503020204020204" pitchFamily="34" charset="-122"/>
                <a:ea typeface="微软雅黑" panose="020B0503020204020204" pitchFamily="34" charset="-122"/>
              </a:rPr>
              <a:t>MeterSphere </a:t>
            </a:r>
            <a:r>
              <a:rPr lang="zh-CN" altLang="en-US" b="0" i="0">
                <a:solidFill>
                  <a:schemeClr val="tx1"/>
                </a:solidFill>
                <a:effectLst/>
                <a:latin typeface="微软雅黑" panose="020B0503020204020204" pitchFamily="34" charset="-122"/>
                <a:ea typeface="微软雅黑" panose="020B0503020204020204" pitchFamily="34" charset="-122"/>
              </a:rPr>
              <a:t>高校版是面向正规教育机构（高中、学院和大学）发起的公益计划。我们将为符合要求的任教老师及其学生提供完全免费的使用许可。</a:t>
            </a:r>
            <a:endParaRPr lang="zh-CN" altLang="en-US">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921766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报告对比">
            <a:extLst>
              <a:ext uri="{FF2B5EF4-FFF2-40B4-BE49-F238E27FC236}">
                <a16:creationId xmlns:a16="http://schemas.microsoft.com/office/drawing/2014/main" id="{1E87BA61-D824-6745-55B1-6A52CA5D2498}"/>
              </a:ext>
            </a:extLst>
          </p:cNvPr>
          <p:cNvSpPr txBox="1"/>
          <p:nvPr/>
        </p:nvSpPr>
        <p:spPr>
          <a:xfrm>
            <a:off x="6461906" y="733680"/>
            <a:ext cx="11460189"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CLOUD </a:t>
            </a:r>
            <a:r>
              <a:rPr lang="en-US">
                <a:latin typeface="微软雅黑" panose="020B0503020204020204" pitchFamily="34" charset="-122"/>
                <a:ea typeface="微软雅黑" panose="020B0503020204020204" pitchFamily="34" charset="-122"/>
                <a:sym typeface="微软雅黑" panose="020B0503020204020204" pitchFamily="34" charset="-122"/>
              </a:rPr>
              <a:t>MeterSphere </a:t>
            </a:r>
            <a:r>
              <a:rPr lang="zh-CN" altLang="en-US">
                <a:latin typeface="微软雅黑" panose="020B0503020204020204" pitchFamily="34" charset="-122"/>
                <a:ea typeface="微软雅黑" panose="020B0503020204020204" pitchFamily="34" charset="-122"/>
                <a:sym typeface="微软雅黑" panose="020B0503020204020204" pitchFamily="34" charset="-122"/>
              </a:rPr>
              <a:t>高校版</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B1C52BC4-C0F4-E7B5-2098-FFE3767FC505}"/>
              </a:ext>
            </a:extLst>
          </p:cNvPr>
          <p:cNvPicPr>
            <a:picLocks noChangeAspect="1"/>
          </p:cNvPicPr>
          <p:nvPr/>
        </p:nvPicPr>
        <p:blipFill>
          <a:blip r:embed="rId2"/>
          <a:stretch>
            <a:fillRect/>
          </a:stretch>
        </p:blipFill>
        <p:spPr>
          <a:xfrm>
            <a:off x="624804" y="2078047"/>
            <a:ext cx="18295106" cy="9650086"/>
          </a:xfrm>
          <a:prstGeom prst="rect">
            <a:avLst/>
          </a:prstGeom>
        </p:spPr>
      </p:pic>
      <p:sp>
        <p:nvSpPr>
          <p:cNvPr id="4" name="文本框 3">
            <a:extLst>
              <a:ext uri="{FF2B5EF4-FFF2-40B4-BE49-F238E27FC236}">
                <a16:creationId xmlns:a16="http://schemas.microsoft.com/office/drawing/2014/main" id="{8AD219D1-6FC3-B338-E852-ADF85EBA56AE}"/>
              </a:ext>
            </a:extLst>
          </p:cNvPr>
          <p:cNvSpPr txBox="1"/>
          <p:nvPr/>
        </p:nvSpPr>
        <p:spPr>
          <a:xfrm>
            <a:off x="20806117" y="4338050"/>
            <a:ext cx="312302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3200" b="1" i="0" u="none" strike="noStrike" cap="none" spc="0" normalizeH="0" baseline="0">
                <a:ln>
                  <a:noFill/>
                </a:ln>
                <a:solidFill>
                  <a:srgbClr val="000000"/>
                </a:solidFill>
                <a:effectLst/>
                <a:uFillTx/>
                <a:latin typeface="Helvetica Neue"/>
                <a:ea typeface="Helvetica Neue"/>
                <a:cs typeface="Helvetica Neue"/>
                <a:sym typeface="Helvetica Neue"/>
              </a:rPr>
              <a:t>进入管理控制台</a:t>
            </a:r>
          </a:p>
        </p:txBody>
      </p:sp>
      <p:sp>
        <p:nvSpPr>
          <p:cNvPr id="5" name="箭头: 左 4">
            <a:extLst>
              <a:ext uri="{FF2B5EF4-FFF2-40B4-BE49-F238E27FC236}">
                <a16:creationId xmlns:a16="http://schemas.microsoft.com/office/drawing/2014/main" id="{6CA69260-4413-4A4E-33BD-60AB48196151}"/>
              </a:ext>
            </a:extLst>
          </p:cNvPr>
          <p:cNvSpPr/>
          <p:nvPr/>
        </p:nvSpPr>
        <p:spPr>
          <a:xfrm>
            <a:off x="19174264" y="4466492"/>
            <a:ext cx="1519311" cy="436099"/>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77769308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了解更多"/>
          <p:cNvSpPr txBox="1"/>
          <p:nvPr/>
        </p:nvSpPr>
        <p:spPr>
          <a:xfrm>
            <a:off x="10458192" y="769075"/>
            <a:ext cx="3467616"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了解更多</a:t>
            </a:r>
          </a:p>
        </p:txBody>
      </p:sp>
      <p:sp>
        <p:nvSpPr>
          <p:cNvPr id="1131" name="一键安装"/>
          <p:cNvSpPr/>
          <p:nvPr/>
        </p:nvSpPr>
        <p:spPr>
          <a:xfrm>
            <a:off x="10459916" y="3498224"/>
            <a:ext cx="3429000" cy="1270001"/>
          </a:xfrm>
          <a:prstGeom prst="rect">
            <a:avLst/>
          </a:prstGeom>
          <a:solidFill>
            <a:srgbClr val="92929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defRPr>
            </a:lvl1pPr>
          </a:lstStyle>
          <a:p>
            <a:pPr>
              <a:defRPr>
                <a:solidFill>
                  <a:srgbClr val="5E5E5E"/>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一键安装</a:t>
            </a:r>
          </a:p>
        </p:txBody>
      </p:sp>
      <p:sp>
        <p:nvSpPr>
          <p:cNvPr id="1132" name="访问官网"/>
          <p:cNvSpPr/>
          <p:nvPr/>
        </p:nvSpPr>
        <p:spPr>
          <a:xfrm>
            <a:off x="2667845" y="3498224"/>
            <a:ext cx="3429001" cy="1270001"/>
          </a:xfrm>
          <a:prstGeom prst="rect">
            <a:avLst/>
          </a:prstGeom>
          <a:solidFill>
            <a:srgbClr val="7838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访问官网</a:t>
            </a:r>
          </a:p>
        </p:txBody>
      </p:sp>
      <p:grpSp>
        <p:nvGrpSpPr>
          <p:cNvPr id="1135" name="curl -sSL https://github.com/metersphere/metersphere/releases/latest/download/quick_start.sh | sh"/>
          <p:cNvGrpSpPr/>
          <p:nvPr/>
        </p:nvGrpSpPr>
        <p:grpSpPr>
          <a:xfrm>
            <a:off x="7866628" y="9379675"/>
            <a:ext cx="9201290" cy="906783"/>
            <a:chOff x="0" y="-1"/>
            <a:chExt cx="8314951" cy="906782"/>
          </a:xfrm>
        </p:grpSpPr>
        <p:sp>
          <p:nvSpPr>
            <p:cNvPr id="1134" name="curl -sSL https://github.com/metersphere/metersphere/releases/latest/download/quick_start.sh | sh"/>
            <p:cNvSpPr txBox="1"/>
            <p:nvPr/>
          </p:nvSpPr>
          <p:spPr>
            <a:xfrm>
              <a:off x="50800" y="50799"/>
              <a:ext cx="8165963" cy="615615"/>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l" defTabSz="457200">
                <a:lnSpc>
                  <a:spcPts val="4100"/>
                </a:lnSpc>
                <a:defRPr sz="1632">
                  <a:solidFill>
                    <a:srgbClr val="000000">
                      <a:alpha val="87058"/>
                    </a:srgbClr>
                  </a:solidFill>
                  <a:latin typeface="Menlo Regular"/>
                  <a:ea typeface="Menlo Regular"/>
                  <a:cs typeface="Menlo Regular"/>
                  <a:sym typeface="Menlo Regular"/>
                </a:defRPr>
              </a:lvl1pPr>
            </a:lstStyle>
            <a:p>
              <a:r>
                <a:rPr sz="1200">
                  <a:latin typeface="微软雅黑" panose="020B0503020204020204" pitchFamily="34" charset="-122"/>
                  <a:ea typeface="微软雅黑" panose="020B0503020204020204" pitchFamily="34" charset="-122"/>
                  <a:sym typeface="微软雅黑" panose="020B0503020204020204" pitchFamily="34" charset="-122"/>
                </a:rPr>
                <a:t>curl -sSL https://github.com/metersphere/metersphere/releases/latest/download/quick_start.sh | sh</a:t>
              </a:r>
            </a:p>
          </p:txBody>
        </p:sp>
        <p:pic>
          <p:nvPicPr>
            <p:cNvPr id="1133" name="curl -sSL https://github.com/metersphere/metersphere/releases/latest/download/quick_start.sh | sh curl -sSL https://github.com/metersphere/metersphere/releases/latest/download/quick_start.sh | sh" descr="curl -sSL https://github.com/metersphere/metersphere/releases/latest/download/quick_start.sh | sh curl -sSL https://github.com/metersphere/metersphere/releases/latest/download/quick_start.sh | sh"/>
            <p:cNvPicPr>
              <a:picLocks/>
            </p:cNvPicPr>
            <p:nvPr/>
          </p:nvPicPr>
          <p:blipFill>
            <a:blip r:embed="rId2"/>
            <a:stretch>
              <a:fillRect/>
            </a:stretch>
          </p:blipFill>
          <p:spPr>
            <a:xfrm>
              <a:off x="0" y="-1"/>
              <a:ext cx="8314951" cy="906782"/>
            </a:xfrm>
            <a:prstGeom prst="rect">
              <a:avLst/>
            </a:prstGeom>
            <a:effectLst/>
          </p:spPr>
        </p:pic>
      </p:grpSp>
      <p:grpSp>
        <p:nvGrpSpPr>
          <p:cNvPr id="1138" name="https://metersphere.io"/>
          <p:cNvGrpSpPr/>
          <p:nvPr/>
        </p:nvGrpSpPr>
        <p:grpSpPr>
          <a:xfrm>
            <a:off x="1651845" y="9382388"/>
            <a:ext cx="5461001" cy="919483"/>
            <a:chOff x="0" y="-1"/>
            <a:chExt cx="5461000" cy="919482"/>
          </a:xfrm>
        </p:grpSpPr>
        <p:sp>
          <p:nvSpPr>
            <p:cNvPr id="1137" name="https://metersphere.io"/>
            <p:cNvSpPr txBox="1"/>
            <p:nvPr/>
          </p:nvSpPr>
          <p:spPr>
            <a:xfrm>
              <a:off x="50800" y="50799"/>
              <a:ext cx="5359400" cy="677105"/>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defTabSz="1828800">
                <a:defRPr sz="3600">
                  <a:solidFill>
                    <a:srgbClr val="5E5E5E"/>
                  </a:solidFill>
                  <a:latin typeface="Trebuchet MS"/>
                  <a:ea typeface="Trebuchet MS"/>
                  <a:cs typeface="Trebuchet MS"/>
                  <a:sym typeface="Trebuchet MS"/>
                  <a:hlinkClick r:id="rId3"/>
                </a:defRPr>
              </a:lvl1pPr>
            </a:lstStyle>
            <a:p>
              <a:r>
                <a:rPr sz="3200">
                  <a:latin typeface="微软雅黑" panose="020B0503020204020204" pitchFamily="34" charset="-122"/>
                  <a:ea typeface="微软雅黑" panose="020B0503020204020204" pitchFamily="34" charset="-122"/>
                  <a:sym typeface="微软雅黑" panose="020B0503020204020204" pitchFamily="34" charset="-122"/>
                  <a:hlinkClick r:id="rId3"/>
                </a:rPr>
                <a:t>https://metersphere.io</a:t>
              </a:r>
            </a:p>
          </p:txBody>
        </p:sp>
        <p:pic>
          <p:nvPicPr>
            <p:cNvPr id="1136" name="https://metersphere.io https://metersphere.io" descr="https://metersphere.io https://metersphere.io"/>
            <p:cNvPicPr>
              <a:picLocks/>
            </p:cNvPicPr>
            <p:nvPr/>
          </p:nvPicPr>
          <p:blipFill>
            <a:blip r:embed="rId4"/>
            <a:stretch>
              <a:fillRect/>
            </a:stretch>
          </p:blipFill>
          <p:spPr>
            <a:xfrm>
              <a:off x="0" y="-1"/>
              <a:ext cx="5461000" cy="919482"/>
            </a:xfrm>
            <a:prstGeom prst="rect">
              <a:avLst/>
            </a:prstGeom>
            <a:effectLst/>
          </p:spPr>
        </p:pic>
      </p:grpSp>
      <p:sp>
        <p:nvSpPr>
          <p:cNvPr id="1139" name="进群交流"/>
          <p:cNvSpPr/>
          <p:nvPr/>
        </p:nvSpPr>
        <p:spPr>
          <a:xfrm>
            <a:off x="18378986" y="3498224"/>
            <a:ext cx="3429001" cy="1270001"/>
          </a:xfrm>
          <a:prstGeom prst="rect">
            <a:avLst/>
          </a:prstGeom>
          <a:solidFill>
            <a:schemeClr val="accent1">
              <a:hueOff val="114395"/>
              <a:lumOff val="-249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defRPr>
            </a:lvl1pPr>
          </a:lstStyle>
          <a:p>
            <a:pPr>
              <a:defRPr>
                <a:solidFill>
                  <a:srgbClr val="5E5E5E"/>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进群交流</a:t>
            </a:r>
          </a:p>
        </p:txBody>
      </p:sp>
      <p:grpSp>
        <p:nvGrpSpPr>
          <p:cNvPr id="1142" name="微信 / 企业微信扫码进群"/>
          <p:cNvGrpSpPr/>
          <p:nvPr/>
        </p:nvGrpSpPr>
        <p:grpSpPr>
          <a:xfrm>
            <a:off x="17362986" y="9382389"/>
            <a:ext cx="5461001" cy="876301"/>
            <a:chOff x="0" y="0"/>
            <a:chExt cx="5461000" cy="876300"/>
          </a:xfrm>
        </p:grpSpPr>
        <p:sp>
          <p:nvSpPr>
            <p:cNvPr id="1141" name="微信 / 企业微信扫码进群"/>
            <p:cNvSpPr txBox="1"/>
            <p:nvPr/>
          </p:nvSpPr>
          <p:spPr>
            <a:xfrm>
              <a:off x="50800" y="50800"/>
              <a:ext cx="5359400" cy="533478"/>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1828800">
                <a:defRPr>
                  <a:solidFill>
                    <a:srgbClr val="5E5E5E"/>
                  </a:solidFill>
                  <a:latin typeface="Trebuchet MS"/>
                  <a:ea typeface="Trebuchet MS"/>
                  <a:cs typeface="Trebuchet MS"/>
                  <a:sym typeface="Trebuchet MS"/>
                </a:defRPr>
              </a:lvl1pPr>
            </a:lstStyle>
            <a:p>
              <a:r>
                <a:rPr sz="2800">
                  <a:latin typeface="微软雅黑" panose="020B0503020204020204" pitchFamily="34" charset="-122"/>
                  <a:ea typeface="微软雅黑" panose="020B0503020204020204" pitchFamily="34" charset="-122"/>
                  <a:sym typeface="微软雅黑" panose="020B0503020204020204" pitchFamily="34" charset="-122"/>
                </a:rPr>
                <a:t>微信 / 企业微信扫码进群</a:t>
              </a:r>
            </a:p>
          </p:txBody>
        </p:sp>
        <p:pic>
          <p:nvPicPr>
            <p:cNvPr id="1140" name="微信 / 企业微信扫码进群 微信 / 企业微信扫码进群" descr="微信 / 企业微信扫码进群 微信 / 企业微信扫码进群"/>
            <p:cNvPicPr>
              <a:picLocks/>
            </p:cNvPicPr>
            <p:nvPr/>
          </p:nvPicPr>
          <p:blipFill>
            <a:blip r:embed="rId5"/>
            <a:stretch>
              <a:fillRect/>
            </a:stretch>
          </p:blipFill>
          <p:spPr>
            <a:xfrm>
              <a:off x="0" y="0"/>
              <a:ext cx="5461000" cy="876300"/>
            </a:xfrm>
            <a:prstGeom prst="rect">
              <a:avLst/>
            </a:prstGeom>
            <a:effectLst/>
          </p:spPr>
        </p:pic>
      </p:grpSp>
      <p:pic>
        <p:nvPicPr>
          <p:cNvPr id="1143" name="图像" descr="图像"/>
          <p:cNvPicPr>
            <a:picLocks noChangeAspect="1"/>
          </p:cNvPicPr>
          <p:nvPr/>
        </p:nvPicPr>
        <p:blipFill>
          <a:blip r:embed="rId6"/>
          <a:stretch>
            <a:fillRect/>
          </a:stretch>
        </p:blipFill>
        <p:spPr>
          <a:xfrm>
            <a:off x="2731345" y="5424307"/>
            <a:ext cx="3302001" cy="3302001"/>
          </a:xfrm>
          <a:prstGeom prst="rect">
            <a:avLst/>
          </a:prstGeom>
          <a:ln w="12700">
            <a:miter lim="400000"/>
          </a:ln>
        </p:spPr>
      </p:pic>
      <p:pic>
        <p:nvPicPr>
          <p:cNvPr id="1144" name="图像" descr="图像"/>
          <p:cNvPicPr>
            <a:picLocks noChangeAspect="1"/>
          </p:cNvPicPr>
          <p:nvPr/>
        </p:nvPicPr>
        <p:blipFill>
          <a:blip r:embed="rId7"/>
          <a:stretch>
            <a:fillRect/>
          </a:stretch>
        </p:blipFill>
        <p:spPr>
          <a:xfrm>
            <a:off x="10586916" y="5424307"/>
            <a:ext cx="3302000" cy="3302001"/>
          </a:xfrm>
          <a:prstGeom prst="rect">
            <a:avLst/>
          </a:prstGeom>
          <a:ln w="12700">
            <a:miter lim="400000"/>
          </a:ln>
        </p:spPr>
      </p:pic>
      <p:pic>
        <p:nvPicPr>
          <p:cNvPr id="1145" name="WechatIMG5.png" descr="WechatIMG5.png"/>
          <p:cNvPicPr>
            <a:picLocks noChangeAspect="1"/>
          </p:cNvPicPr>
          <p:nvPr/>
        </p:nvPicPr>
        <p:blipFill>
          <a:blip r:embed="rId8"/>
          <a:stretch>
            <a:fillRect/>
          </a:stretch>
        </p:blipFill>
        <p:spPr>
          <a:xfrm>
            <a:off x="18442486" y="5436689"/>
            <a:ext cx="3302001" cy="327723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文本框 5"/>
          <p:cNvSpPr txBox="1"/>
          <p:nvPr/>
        </p:nvSpPr>
        <p:spPr>
          <a:xfrm>
            <a:off x="10179865" y="10475038"/>
            <a:ext cx="4024268" cy="1169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2"/>
              </a:defRPr>
            </a:lvl1pPr>
          </a:lstStyle>
          <a:p>
            <a:pPr>
              <a:defRPr u="none">
                <a:uFillTx/>
              </a:defRPr>
            </a:pPr>
            <a:r>
              <a:rPr u="sng">
                <a:uFill>
                  <a:solidFill>
                    <a:srgbClr val="0000FF"/>
                  </a:solidFill>
                </a:uFill>
                <a:latin typeface="微软雅黑" panose="020B0503020204020204" pitchFamily="34" charset="-122"/>
                <a:ea typeface="微软雅黑" panose="020B0503020204020204" pitchFamily="34" charset="-122"/>
                <a:sym typeface="微软雅黑" panose="020B0503020204020204" pitchFamily="34" charset="-122"/>
                <a:hlinkClick r:id="rId2"/>
              </a:rPr>
              <a:t>www.metersphere.io</a:t>
            </a:r>
          </a:p>
        </p:txBody>
      </p:sp>
      <p:pic>
        <p:nvPicPr>
          <p:cNvPr id="1157" name="因为热爱-01.png" descr="因为热爱-01.png"/>
          <p:cNvPicPr>
            <a:picLocks noChangeAspect="1"/>
          </p:cNvPicPr>
          <p:nvPr/>
        </p:nvPicPr>
        <p:blipFill>
          <a:blip r:embed="rId3"/>
          <a:stretch>
            <a:fillRect/>
          </a:stretch>
        </p:blipFill>
        <p:spPr>
          <a:xfrm>
            <a:off x="3949522" y="4804412"/>
            <a:ext cx="16484955" cy="4107176"/>
          </a:xfrm>
          <a:prstGeom prst="rect">
            <a:avLst/>
          </a:prstGeom>
          <a:ln w="12700">
            <a:miter lim="400000"/>
          </a:ln>
        </p:spPr>
      </p:pic>
      <p:pic>
        <p:nvPicPr>
          <p:cNvPr id="1158" name="MeterSphere-反白.png" descr="MeterSphere-反白.png"/>
          <p:cNvPicPr>
            <a:picLocks noChangeAspect="1"/>
          </p:cNvPicPr>
          <p:nvPr/>
        </p:nvPicPr>
        <p:blipFill>
          <a:blip r:embed="rId4"/>
          <a:stretch>
            <a:fillRect/>
          </a:stretch>
        </p:blipFill>
        <p:spPr>
          <a:xfrm>
            <a:off x="687417" y="792011"/>
            <a:ext cx="5747928" cy="108297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eterSphere 的使命"/>
          <p:cNvSpPr txBox="1"/>
          <p:nvPr/>
        </p:nvSpPr>
        <p:spPr>
          <a:xfrm>
            <a:off x="8300283" y="1524000"/>
            <a:ext cx="8254183"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MeterSphere 的使命</a:t>
            </a:r>
          </a:p>
        </p:txBody>
      </p:sp>
      <p:sp>
        <p:nvSpPr>
          <p:cNvPr id="199" name="矩形"/>
          <p:cNvSpPr/>
          <p:nvPr/>
        </p:nvSpPr>
        <p:spPr>
          <a:xfrm>
            <a:off x="-43776" y="4784739"/>
            <a:ext cx="24471552" cy="5585837"/>
          </a:xfrm>
          <a:prstGeom prst="rect">
            <a:avLst/>
          </a:prstGeom>
          <a:solidFill>
            <a:srgbClr val="783887">
              <a:alpha val="50271"/>
            </a:srgbClr>
          </a:solidFill>
          <a:ln w="12700">
            <a:miter lim="400000"/>
          </a:ln>
        </p:spPr>
        <p:txBody>
          <a:bodyPr lIns="71437" tIns="71437" rIns="71437" bIns="71437" anchor="ctr"/>
          <a:lstStyle/>
          <a:p>
            <a:pPr marL="38100" marR="304800" indent="-38100">
              <a:spcBef>
                <a:spcPts val="5900"/>
              </a:spcBef>
              <a:defRPr sz="5300" b="0">
                <a:solidFill>
                  <a:srgbClr val="FFFFFF"/>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0" name="MeterSphere 是一站式的开源持续测试平台，遵循 GPL v3 开源许可协议，涵盖测试跟踪、接口测试、UI 测试和性能测试等功能，全面兼容 JMeter、Selenium 等主流开源标准，有效助力开发和测试团队充分利用云弹性进行高度可扩展的自动化测试，加速高质量的软件交付。"/>
          <p:cNvSpPr txBox="1"/>
          <p:nvPr/>
        </p:nvSpPr>
        <p:spPr>
          <a:xfrm>
            <a:off x="616454" y="6028195"/>
            <a:ext cx="23151091" cy="3098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marL="38100" marR="304800" indent="-38100" algn="just">
              <a:spcBef>
                <a:spcPts val="5900"/>
              </a:spcBef>
              <a:defRPr sz="4800" b="0">
                <a:solidFill>
                  <a:srgbClr val="FFFFFF"/>
                </a:solidFill>
              </a:defRPr>
            </a:pPr>
            <a:r>
              <a:rPr>
                <a:latin typeface="微软雅黑" panose="020B0503020204020204" pitchFamily="34" charset="-122"/>
                <a:ea typeface="微软雅黑" panose="020B0503020204020204" pitchFamily="34" charset="-122"/>
                <a:sym typeface="微软雅黑" panose="020B0503020204020204" pitchFamily="34" charset="-122"/>
              </a:rPr>
              <a:t>MeterSphere 是</a:t>
            </a:r>
            <a:r>
              <a:rPr b="1" u="sng">
                <a:latin typeface="微软雅黑" panose="020B0503020204020204" pitchFamily="34" charset="-122"/>
                <a:ea typeface="微软雅黑" panose="020B0503020204020204" pitchFamily="34" charset="-122"/>
                <a:sym typeface="微软雅黑" panose="020B0503020204020204" pitchFamily="34" charset="-122"/>
              </a:rPr>
              <a:t>一站式的开源持续测试平台</a:t>
            </a:r>
            <a:r>
              <a:rPr>
                <a:latin typeface="微软雅黑" panose="020B0503020204020204" pitchFamily="34" charset="-122"/>
                <a:ea typeface="微软雅黑" panose="020B0503020204020204" pitchFamily="34" charset="-122"/>
                <a:sym typeface="微软雅黑" panose="020B0503020204020204" pitchFamily="34" charset="-122"/>
              </a:rPr>
              <a:t>，遵循 GPL v3 开源许可协议，涵盖测试跟踪、接口测试、UI 测试和性能测试等功能，全面兼容 JMeter、Selenium 等主流开源标准，有效助力开发和测试团队充分利用云弹性进行高度可扩展的自动化测试，加速高质量的软件交付。</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广受欢迎的开源项目"/>
          <p:cNvSpPr txBox="1"/>
          <p:nvPr/>
        </p:nvSpPr>
        <p:spPr>
          <a:xfrm>
            <a:off x="8348686" y="715108"/>
            <a:ext cx="7571303"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广受欢迎的开源项目</a:t>
            </a:r>
          </a:p>
        </p:txBody>
      </p:sp>
      <p:pic>
        <p:nvPicPr>
          <p:cNvPr id="203" name="MeterSphere-紫色.png" descr="MeterSphere-紫色.png"/>
          <p:cNvPicPr>
            <a:picLocks noChangeAspect="1"/>
          </p:cNvPicPr>
          <p:nvPr/>
        </p:nvPicPr>
        <p:blipFill>
          <a:blip r:embed="rId2"/>
          <a:stretch>
            <a:fillRect/>
          </a:stretch>
        </p:blipFill>
        <p:spPr>
          <a:xfrm>
            <a:off x="1892143" y="3376930"/>
            <a:ext cx="7037155" cy="1325881"/>
          </a:xfrm>
          <a:prstGeom prst="rect">
            <a:avLst/>
          </a:prstGeom>
          <a:ln w="12700">
            <a:miter lim="400000"/>
          </a:ln>
        </p:spPr>
      </p:pic>
      <p:pic>
        <p:nvPicPr>
          <p:cNvPr id="204" name="github-logo.png" descr="github-logo.png"/>
          <p:cNvPicPr>
            <a:picLocks noChangeAspect="1"/>
          </p:cNvPicPr>
          <p:nvPr/>
        </p:nvPicPr>
        <p:blipFill>
          <a:blip r:embed="rId3"/>
          <a:srcRect t="32614" b="34394"/>
          <a:stretch>
            <a:fillRect/>
          </a:stretch>
        </p:blipFill>
        <p:spPr>
          <a:xfrm>
            <a:off x="1488983" y="5361344"/>
            <a:ext cx="3317912" cy="1094622"/>
          </a:xfrm>
          <a:prstGeom prst="rect">
            <a:avLst/>
          </a:prstGeom>
          <a:ln w="12700">
            <a:miter lim="400000"/>
          </a:ln>
        </p:spPr>
      </p:pic>
      <p:sp>
        <p:nvSpPr>
          <p:cNvPr id="205" name="星形"/>
          <p:cNvSpPr/>
          <p:nvPr/>
        </p:nvSpPr>
        <p:spPr>
          <a:xfrm>
            <a:off x="5470548" y="5552612"/>
            <a:ext cx="797405"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a:ea typeface="Calibri"/>
                <a:cs typeface="Calibri"/>
                <a:sym typeface="Calibri"/>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Star"/>
          <p:cNvSpPr txBox="1"/>
          <p:nvPr/>
        </p:nvSpPr>
        <p:spPr>
          <a:xfrm>
            <a:off x="6376268" y="5573660"/>
            <a:ext cx="1114408" cy="738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3600">
                <a:solidFill>
                  <a:srgbClr val="5E5E5E"/>
                </a:solidFill>
                <a:latin typeface="Calibri"/>
                <a:ea typeface="Calibri"/>
                <a:cs typeface="Calibri"/>
                <a:sym typeface="Calibri"/>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Star</a:t>
            </a:r>
          </a:p>
        </p:txBody>
      </p:sp>
      <p:sp>
        <p:nvSpPr>
          <p:cNvPr id="207" name="线条"/>
          <p:cNvSpPr/>
          <p:nvPr/>
        </p:nvSpPr>
        <p:spPr>
          <a:xfrm flipV="1">
            <a:off x="7546767" y="5573659"/>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a:ea typeface="Calibri"/>
                <a:cs typeface="Calibri"/>
                <a:sym typeface="Calibri"/>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7,400 +"/>
          <p:cNvSpPr txBox="1"/>
          <p:nvPr/>
        </p:nvSpPr>
        <p:spPr>
          <a:xfrm>
            <a:off x="7667783" y="5573660"/>
            <a:ext cx="2012468" cy="738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lgn="l" defTabSz="1828800">
              <a:defRPr sz="3600">
                <a:solidFill>
                  <a:srgbClr val="5E5E5E"/>
                </a:solidFill>
                <a:latin typeface="Calibri"/>
                <a:ea typeface="Calibri"/>
                <a:cs typeface="Calibri"/>
                <a:sym typeface="Calibri"/>
              </a:defRPr>
            </a:lvl1pPr>
          </a:lstStyle>
          <a:p>
            <a:r>
              <a:rPr lang="en-US">
                <a:latin typeface="微软雅黑" panose="020B0503020204020204" pitchFamily="34" charset="-122"/>
                <a:ea typeface="微软雅黑" panose="020B0503020204020204" pitchFamily="34" charset="-122"/>
                <a:sym typeface="微软雅黑" panose="020B0503020204020204" pitchFamily="34" charset="-122"/>
              </a:rPr>
              <a:t>8</a:t>
            </a:r>
            <a:r>
              <a:rPr>
                <a:latin typeface="微软雅黑" panose="020B0503020204020204" pitchFamily="34" charset="-122"/>
                <a:ea typeface="微软雅黑" panose="020B0503020204020204" pitchFamily="34" charset="-122"/>
                <a:sym typeface="微软雅黑" panose="020B0503020204020204" pitchFamily="34" charset="-122"/>
              </a:rPr>
              <a:t>,400 +</a:t>
            </a:r>
          </a:p>
        </p:txBody>
      </p:sp>
      <p:sp>
        <p:nvSpPr>
          <p:cNvPr id="209" name="线条"/>
          <p:cNvSpPr/>
          <p:nvPr/>
        </p:nvSpPr>
        <p:spPr>
          <a:xfrm>
            <a:off x="1367357" y="6911830"/>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线条"/>
          <p:cNvSpPr/>
          <p:nvPr/>
        </p:nvSpPr>
        <p:spPr>
          <a:xfrm>
            <a:off x="1367357" y="11328367"/>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累计下载次数 100,000 +…"/>
          <p:cNvSpPr txBox="1"/>
          <p:nvPr/>
        </p:nvSpPr>
        <p:spPr>
          <a:xfrm>
            <a:off x="964505" y="7595676"/>
            <a:ext cx="10227986" cy="3048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marL="444500" indent="-444500" algn="just">
              <a:lnSpc>
                <a:spcPct val="120000"/>
              </a:lnSpc>
              <a:buSzPct val="145000"/>
              <a:buChar char="•"/>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累计下载次数 100,000 +</a:t>
            </a:r>
          </a:p>
          <a:p>
            <a:pPr marL="444500" indent="-444500" algn="just">
              <a:lnSpc>
                <a:spcPct val="120000"/>
              </a:lnSpc>
              <a:buSzPct val="145000"/>
              <a:buChar char="•"/>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日均下载次数 150 +</a:t>
            </a:r>
          </a:p>
          <a:p>
            <a:pPr marL="444500" indent="-444500" algn="just">
              <a:lnSpc>
                <a:spcPct val="120000"/>
              </a:lnSpc>
              <a:buSzPct val="145000"/>
              <a:buChar char="•"/>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超过 350 人的 Issue 贡献者</a:t>
            </a:r>
          </a:p>
          <a:p>
            <a:pPr marL="444500" indent="-444500" algn="just">
              <a:lnSpc>
                <a:spcPct val="120000"/>
              </a:lnSpc>
              <a:buSzPct val="145000"/>
              <a:buChar char="•"/>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TesterHome 评选 “MTSC 2021 年度开源项目”</a:t>
            </a:r>
          </a:p>
          <a:p>
            <a:pPr marL="444500" indent="-444500" algn="just">
              <a:lnSpc>
                <a:spcPct val="120000"/>
              </a:lnSpc>
              <a:buSzPct val="145000"/>
              <a:buChar char="•"/>
              <a:defRPr b="0">
                <a:solidFill>
                  <a:srgbClr val="5E5E5E"/>
                </a:solidFill>
              </a:defRPr>
            </a:pPr>
            <a:r>
              <a:rPr>
                <a:latin typeface="微软雅黑" panose="020B0503020204020204" pitchFamily="34" charset="-122"/>
                <a:ea typeface="微软雅黑" panose="020B0503020204020204" pitchFamily="34" charset="-122"/>
                <a:sym typeface="微软雅黑" panose="020B0503020204020204" pitchFamily="34" charset="-122"/>
              </a:rPr>
              <a:t>2020 年度 OSC 中国开源项目评选 “最佳人气项目”</a:t>
            </a:r>
          </a:p>
        </p:txBody>
      </p:sp>
      <p:sp>
        <p:nvSpPr>
          <p:cNvPr id="212" name="注：GitHub Star 数量统计截止至 2022 年 5 月"/>
          <p:cNvSpPr txBox="1"/>
          <p:nvPr/>
        </p:nvSpPr>
        <p:spPr>
          <a:xfrm>
            <a:off x="18028306" y="11509471"/>
            <a:ext cx="5860900" cy="522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注：GitHub Star 数量统计截止至 2022 年 </a:t>
            </a:r>
            <a:r>
              <a:rPr lang="en-US">
                <a:latin typeface="微软雅黑" panose="020B0503020204020204" pitchFamily="34" charset="-122"/>
                <a:ea typeface="微软雅黑" panose="020B0503020204020204" pitchFamily="34" charset="-122"/>
                <a:sym typeface="微软雅黑" panose="020B0503020204020204" pitchFamily="34" charset="-122"/>
              </a:rPr>
              <a:t>11</a:t>
            </a:r>
            <a:r>
              <a:rPr>
                <a:latin typeface="微软雅黑" panose="020B0503020204020204" pitchFamily="34" charset="-122"/>
                <a:ea typeface="微软雅黑" panose="020B0503020204020204" pitchFamily="34" charset="-122"/>
                <a:sym typeface="微软雅黑" panose="020B0503020204020204" pitchFamily="34" charset="-122"/>
              </a:rPr>
              <a:t> 月</a:t>
            </a:r>
          </a:p>
        </p:txBody>
      </p:sp>
      <p:grpSp>
        <p:nvGrpSpPr>
          <p:cNvPr id="216" name="成组"/>
          <p:cNvGrpSpPr/>
          <p:nvPr/>
        </p:nvGrpSpPr>
        <p:grpSpPr>
          <a:xfrm>
            <a:off x="10714040" y="3195797"/>
            <a:ext cx="12520612" cy="8313675"/>
            <a:chOff x="0" y="0"/>
            <a:chExt cx="12520611" cy="8313673"/>
          </a:xfrm>
        </p:grpSpPr>
        <p:pic>
          <p:nvPicPr>
            <p:cNvPr id="213" name="截屏2022-05-09 12.03.54.png" descr="截屏2022-05-09 12.03.54.png"/>
            <p:cNvPicPr>
              <a:picLocks noChangeAspect="1"/>
            </p:cNvPicPr>
            <p:nvPr/>
          </p:nvPicPr>
          <p:blipFill>
            <a:blip r:embed="rId4"/>
            <a:srcRect/>
            <a:stretch>
              <a:fillRect/>
            </a:stretch>
          </p:blipFill>
          <p:spPr>
            <a:xfrm>
              <a:off x="0" y="51884"/>
              <a:ext cx="12520443" cy="8261790"/>
            </a:xfrm>
            <a:prstGeom prst="rect">
              <a:avLst/>
            </a:prstGeom>
            <a:ln w="12700" cap="flat">
              <a:noFill/>
              <a:miter lim="400000"/>
            </a:ln>
            <a:effectLst/>
          </p:spPr>
        </p:pic>
        <p:sp>
          <p:nvSpPr>
            <p:cNvPr id="214" name="矩形"/>
            <p:cNvSpPr/>
            <p:nvPr/>
          </p:nvSpPr>
          <p:spPr>
            <a:xfrm>
              <a:off x="9937789" y="0"/>
              <a:ext cx="2582823" cy="36226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 name="矩形"/>
            <p:cNvSpPr/>
            <p:nvPr/>
          </p:nvSpPr>
          <p:spPr>
            <a:xfrm>
              <a:off x="9937789" y="7789354"/>
              <a:ext cx="2582823" cy="36226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累计下载超过 100,000 次，使用群体持续扩大"/>
          <p:cNvSpPr txBox="1"/>
          <p:nvPr/>
        </p:nvSpPr>
        <p:spPr>
          <a:xfrm>
            <a:off x="4105391" y="855784"/>
            <a:ext cx="17080317" cy="116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累计下载超过 100,000 次，使用群体持续扩大</a:t>
            </a:r>
          </a:p>
        </p:txBody>
      </p:sp>
      <p:sp>
        <p:nvSpPr>
          <p:cNvPr id="219" name="- 用户群体分布广泛，参与社区讨论的用户超过 10,000 人 -"/>
          <p:cNvSpPr txBox="1"/>
          <p:nvPr/>
        </p:nvSpPr>
        <p:spPr>
          <a:xfrm>
            <a:off x="6138699" y="2205096"/>
            <a:ext cx="12250147"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spcBef>
                <a:spcPts val="5900"/>
              </a:spcBef>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用户群体分布广泛，参与社区讨论的用户超过 10,000 人 -</a:t>
            </a:r>
          </a:p>
        </p:txBody>
      </p:sp>
      <p:pic>
        <p:nvPicPr>
          <p:cNvPr id="3" name="图片 2">
            <a:extLst>
              <a:ext uri="{FF2B5EF4-FFF2-40B4-BE49-F238E27FC236}">
                <a16:creationId xmlns:a16="http://schemas.microsoft.com/office/drawing/2014/main" id="{BABA9F96-EE63-13F9-2A4D-C4ED5BBEE5DA}"/>
              </a:ext>
            </a:extLst>
          </p:cNvPr>
          <p:cNvPicPr>
            <a:picLocks noChangeAspect="1"/>
          </p:cNvPicPr>
          <p:nvPr/>
        </p:nvPicPr>
        <p:blipFill>
          <a:blip r:embed="rId2"/>
          <a:stretch>
            <a:fillRect/>
          </a:stretch>
        </p:blipFill>
        <p:spPr>
          <a:xfrm>
            <a:off x="1569170" y="3228444"/>
            <a:ext cx="21245660" cy="832464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 一个平台解决测试人员、测试能力、测试数据一站式问题 -"/>
          <p:cNvSpPr txBox="1"/>
          <p:nvPr/>
        </p:nvSpPr>
        <p:spPr>
          <a:xfrm>
            <a:off x="6066927" y="2064661"/>
            <a:ext cx="12250147"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spcBef>
                <a:spcPts val="5900"/>
              </a:spcBef>
              <a:defRPr sz="3600" b="0">
                <a:solidFill>
                  <a:srgbClr val="5E5E5E"/>
                </a:solidFill>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 一个平台解决测试人员、测试能力、测试数据一站式问题 -</a:t>
            </a:r>
          </a:p>
        </p:txBody>
      </p:sp>
      <p:sp>
        <p:nvSpPr>
          <p:cNvPr id="271" name="矩形"/>
          <p:cNvSpPr/>
          <p:nvPr/>
        </p:nvSpPr>
        <p:spPr>
          <a:xfrm>
            <a:off x="1896341" y="3354984"/>
            <a:ext cx="6326919" cy="2142555"/>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2" name="矩形"/>
          <p:cNvSpPr/>
          <p:nvPr/>
        </p:nvSpPr>
        <p:spPr>
          <a:xfrm>
            <a:off x="9026598" y="3384436"/>
            <a:ext cx="6326920" cy="2142555"/>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3" name="矩形"/>
          <p:cNvSpPr/>
          <p:nvPr/>
        </p:nvSpPr>
        <p:spPr>
          <a:xfrm>
            <a:off x="16051504" y="3384436"/>
            <a:ext cx="6346366" cy="2142555"/>
          </a:xfrm>
          <a:prstGeom prst="rect">
            <a:avLst/>
          </a:prstGeom>
          <a:solidFill>
            <a:srgbClr val="78388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4" name="协作一站式"/>
          <p:cNvSpPr txBox="1"/>
          <p:nvPr/>
        </p:nvSpPr>
        <p:spPr>
          <a:xfrm>
            <a:off x="3444262" y="3610073"/>
            <a:ext cx="3231077"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4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协作一站式</a:t>
            </a:r>
          </a:p>
        </p:txBody>
      </p:sp>
      <p:sp>
        <p:nvSpPr>
          <p:cNvPr id="275" name="让不同的组织、团队和人员的关键活动有序地串联在一起，实现协作测试能力外溢，帮助测试左移和测试右移。"/>
          <p:cNvSpPr txBox="1"/>
          <p:nvPr/>
        </p:nvSpPr>
        <p:spPr>
          <a:xfrm>
            <a:off x="2096003" y="4549862"/>
            <a:ext cx="5927594" cy="667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a:defRPr sz="1700" b="0">
                <a:solidFill>
                  <a:srgbClr val="FFFFFF"/>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让不同的组织、团队和人员的关键活动有序地串联在一起，实现协作测试能力外溢，帮助测试左移和测试右移。</a:t>
            </a:r>
          </a:p>
        </p:txBody>
      </p:sp>
      <p:sp>
        <p:nvSpPr>
          <p:cNvPr id="276" name="测试一站式"/>
          <p:cNvSpPr txBox="1"/>
          <p:nvPr/>
        </p:nvSpPr>
        <p:spPr>
          <a:xfrm>
            <a:off x="10521843" y="3610073"/>
            <a:ext cx="3231078"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4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测试一站式</a:t>
            </a:r>
          </a:p>
        </p:txBody>
      </p:sp>
      <p:sp>
        <p:nvSpPr>
          <p:cNvPr id="277" name="数据一站式"/>
          <p:cNvSpPr txBox="1"/>
          <p:nvPr/>
        </p:nvSpPr>
        <p:spPr>
          <a:xfrm>
            <a:off x="17634947" y="3610073"/>
            <a:ext cx="3231077"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defRPr sz="4000" b="0">
                <a:solidFill>
                  <a:srgbClr val="FFFFFF"/>
                </a:solidFill>
                <a:latin typeface="+mn-lt"/>
                <a:ea typeface="+mn-ea"/>
                <a:cs typeface="+mn-cs"/>
                <a:sym typeface="Helvetica Neue Medium"/>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数据一站式</a:t>
            </a:r>
          </a:p>
        </p:txBody>
      </p:sp>
      <p:sp>
        <p:nvSpPr>
          <p:cNvPr id="278" name="包含人工测试、接口管理、接口自动化测试、UI 测试、性能测试等测试功能，是一个功能一站式的测试平台。"/>
          <p:cNvSpPr txBox="1"/>
          <p:nvPr/>
        </p:nvSpPr>
        <p:spPr>
          <a:xfrm>
            <a:off x="9226261" y="4549862"/>
            <a:ext cx="6031629" cy="667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a:defRPr sz="1700" b="0">
                <a:solidFill>
                  <a:srgbClr val="FFFFFF"/>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包含人工测试、接口管理、接口自动化测试、UI 测试、性能测试等测试功能，是一个功能一站式的测试平台。</a:t>
            </a:r>
          </a:p>
        </p:txBody>
      </p:sp>
      <p:sp>
        <p:nvSpPr>
          <p:cNvPr id="279" name="对测试前准备数据、测试过程数据、测试后数据等进行整合并持久化存储，并且支持外部系统或人员调用与查询。"/>
          <p:cNvSpPr txBox="1"/>
          <p:nvPr/>
        </p:nvSpPr>
        <p:spPr>
          <a:xfrm>
            <a:off x="16260890" y="4549862"/>
            <a:ext cx="5927594" cy="667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just">
              <a:defRPr sz="1700" b="0">
                <a:solidFill>
                  <a:srgbClr val="FFFFFF"/>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对测试前准备数据、测试过程数据、测试后数据等进行整合并持久化存储，并且支持外部系统或人员调用与查询。</a:t>
            </a:r>
          </a:p>
        </p:txBody>
      </p:sp>
      <p:grpSp>
        <p:nvGrpSpPr>
          <p:cNvPr id="282" name="成组"/>
          <p:cNvGrpSpPr/>
          <p:nvPr/>
        </p:nvGrpSpPr>
        <p:grpSpPr>
          <a:xfrm>
            <a:off x="1887013" y="5857960"/>
            <a:ext cx="6326921" cy="921809"/>
            <a:chOff x="0" y="0"/>
            <a:chExt cx="6326919" cy="921807"/>
          </a:xfrm>
        </p:grpSpPr>
        <p:sp>
          <p:nvSpPr>
            <p:cNvPr id="280"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1" name="组织管理"/>
            <p:cNvSpPr txBox="1"/>
            <p:nvPr/>
          </p:nvSpPr>
          <p:spPr>
            <a:xfrm>
              <a:off x="1547921"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组织管理</a:t>
              </a:r>
            </a:p>
          </p:txBody>
        </p:sp>
      </p:grpSp>
      <p:grpSp>
        <p:nvGrpSpPr>
          <p:cNvPr id="285" name="成组"/>
          <p:cNvGrpSpPr/>
          <p:nvPr/>
        </p:nvGrpSpPr>
        <p:grpSpPr>
          <a:xfrm>
            <a:off x="1881738" y="7018096"/>
            <a:ext cx="6326921" cy="921809"/>
            <a:chOff x="0" y="0"/>
            <a:chExt cx="6326919" cy="921807"/>
          </a:xfrm>
        </p:grpSpPr>
        <p:sp>
          <p:nvSpPr>
            <p:cNvPr id="283"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4" name="团队管理"/>
            <p:cNvSpPr txBox="1"/>
            <p:nvPr/>
          </p:nvSpPr>
          <p:spPr>
            <a:xfrm>
              <a:off x="1547921" y="130324"/>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团队管理</a:t>
              </a:r>
            </a:p>
          </p:txBody>
        </p:sp>
      </p:grpSp>
      <p:grpSp>
        <p:nvGrpSpPr>
          <p:cNvPr id="288" name="成组"/>
          <p:cNvGrpSpPr/>
          <p:nvPr/>
        </p:nvGrpSpPr>
        <p:grpSpPr>
          <a:xfrm>
            <a:off x="1892288" y="8178233"/>
            <a:ext cx="6326921" cy="921809"/>
            <a:chOff x="0" y="0"/>
            <a:chExt cx="6326919" cy="921807"/>
          </a:xfrm>
        </p:grpSpPr>
        <p:sp>
          <p:nvSpPr>
            <p:cNvPr id="286"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 name="项目管理"/>
            <p:cNvSpPr txBox="1"/>
            <p:nvPr/>
          </p:nvSpPr>
          <p:spPr>
            <a:xfrm>
              <a:off x="1547921"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项目管理</a:t>
              </a:r>
            </a:p>
          </p:txBody>
        </p:sp>
      </p:grpSp>
      <p:grpSp>
        <p:nvGrpSpPr>
          <p:cNvPr id="291" name="成组"/>
          <p:cNvGrpSpPr/>
          <p:nvPr/>
        </p:nvGrpSpPr>
        <p:grpSpPr>
          <a:xfrm>
            <a:off x="1891065" y="9338369"/>
            <a:ext cx="6326921" cy="921809"/>
            <a:chOff x="0" y="0"/>
            <a:chExt cx="6326919" cy="921807"/>
          </a:xfrm>
        </p:grpSpPr>
        <p:sp>
          <p:nvSpPr>
            <p:cNvPr id="289"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0" name="人员管理"/>
            <p:cNvSpPr txBox="1"/>
            <p:nvPr/>
          </p:nvSpPr>
          <p:spPr>
            <a:xfrm>
              <a:off x="1547921" y="142548"/>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人员管理</a:t>
              </a:r>
            </a:p>
          </p:txBody>
        </p:sp>
      </p:grpSp>
      <p:grpSp>
        <p:nvGrpSpPr>
          <p:cNvPr id="294" name="成组"/>
          <p:cNvGrpSpPr/>
          <p:nvPr/>
        </p:nvGrpSpPr>
        <p:grpSpPr>
          <a:xfrm>
            <a:off x="1887013" y="10498505"/>
            <a:ext cx="6326921" cy="921809"/>
            <a:chOff x="0" y="0"/>
            <a:chExt cx="6326919" cy="921807"/>
          </a:xfrm>
        </p:grpSpPr>
        <p:sp>
          <p:nvSpPr>
            <p:cNvPr id="292"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3" name="权限管理"/>
            <p:cNvSpPr txBox="1"/>
            <p:nvPr/>
          </p:nvSpPr>
          <p:spPr>
            <a:xfrm>
              <a:off x="1547921"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权限管理</a:t>
              </a:r>
            </a:p>
          </p:txBody>
        </p:sp>
      </p:grpSp>
      <p:grpSp>
        <p:nvGrpSpPr>
          <p:cNvPr id="297" name="成组"/>
          <p:cNvGrpSpPr/>
          <p:nvPr/>
        </p:nvGrpSpPr>
        <p:grpSpPr>
          <a:xfrm>
            <a:off x="8989998" y="5857960"/>
            <a:ext cx="6333667" cy="921809"/>
            <a:chOff x="0" y="0"/>
            <a:chExt cx="6333665" cy="921807"/>
          </a:xfrm>
        </p:grpSpPr>
        <p:sp>
          <p:nvSpPr>
            <p:cNvPr id="295" name="矩形"/>
            <p:cNvSpPr/>
            <p:nvPr/>
          </p:nvSpPr>
          <p:spPr>
            <a:xfrm>
              <a:off x="0" y="0"/>
              <a:ext cx="6333665"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6" name="测试跟踪"/>
            <p:cNvSpPr txBox="1"/>
            <p:nvPr/>
          </p:nvSpPr>
          <p:spPr>
            <a:xfrm>
              <a:off x="1508342" y="132417"/>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测试跟踪</a:t>
              </a:r>
            </a:p>
          </p:txBody>
        </p:sp>
      </p:grpSp>
      <p:grpSp>
        <p:nvGrpSpPr>
          <p:cNvPr id="300" name="成组"/>
          <p:cNvGrpSpPr/>
          <p:nvPr/>
        </p:nvGrpSpPr>
        <p:grpSpPr>
          <a:xfrm>
            <a:off x="8989998" y="7018096"/>
            <a:ext cx="6326921" cy="921809"/>
            <a:chOff x="0" y="0"/>
            <a:chExt cx="6326919" cy="921807"/>
          </a:xfrm>
        </p:grpSpPr>
        <p:sp>
          <p:nvSpPr>
            <p:cNvPr id="298" name="矩形"/>
            <p:cNvSpPr/>
            <p:nvPr/>
          </p:nvSpPr>
          <p:spPr>
            <a:xfrm>
              <a:off x="0" y="0"/>
              <a:ext cx="63269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9" name="功能测试"/>
            <p:cNvSpPr txBox="1"/>
            <p:nvPr/>
          </p:nvSpPr>
          <p:spPr>
            <a:xfrm>
              <a:off x="1514340"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功能测试</a:t>
              </a:r>
            </a:p>
          </p:txBody>
        </p:sp>
      </p:grpSp>
      <p:grpSp>
        <p:nvGrpSpPr>
          <p:cNvPr id="303" name="成组"/>
          <p:cNvGrpSpPr/>
          <p:nvPr/>
        </p:nvGrpSpPr>
        <p:grpSpPr>
          <a:xfrm>
            <a:off x="8989998" y="8178233"/>
            <a:ext cx="6332094" cy="921809"/>
            <a:chOff x="0" y="0"/>
            <a:chExt cx="6332092" cy="921807"/>
          </a:xfrm>
        </p:grpSpPr>
        <p:sp>
          <p:nvSpPr>
            <p:cNvPr id="301" name="矩形"/>
            <p:cNvSpPr/>
            <p:nvPr/>
          </p:nvSpPr>
          <p:spPr>
            <a:xfrm>
              <a:off x="0" y="0"/>
              <a:ext cx="6332092"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2" name="接口测试"/>
            <p:cNvSpPr txBox="1"/>
            <p:nvPr/>
          </p:nvSpPr>
          <p:spPr>
            <a:xfrm>
              <a:off x="1507555"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接口测试</a:t>
              </a:r>
            </a:p>
          </p:txBody>
        </p:sp>
      </p:grpSp>
      <p:grpSp>
        <p:nvGrpSpPr>
          <p:cNvPr id="306" name="成组"/>
          <p:cNvGrpSpPr/>
          <p:nvPr/>
        </p:nvGrpSpPr>
        <p:grpSpPr>
          <a:xfrm>
            <a:off x="8989998" y="9338369"/>
            <a:ext cx="6333667" cy="921809"/>
            <a:chOff x="0" y="0"/>
            <a:chExt cx="6333665" cy="921807"/>
          </a:xfrm>
        </p:grpSpPr>
        <p:sp>
          <p:nvSpPr>
            <p:cNvPr id="304" name="矩形"/>
            <p:cNvSpPr/>
            <p:nvPr/>
          </p:nvSpPr>
          <p:spPr>
            <a:xfrm>
              <a:off x="0" y="0"/>
              <a:ext cx="6333665"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5" name="UI 测试"/>
            <p:cNvSpPr txBox="1"/>
            <p:nvPr/>
          </p:nvSpPr>
          <p:spPr>
            <a:xfrm>
              <a:off x="1517408"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UI 测试</a:t>
              </a:r>
            </a:p>
          </p:txBody>
        </p:sp>
      </p:grpSp>
      <p:grpSp>
        <p:nvGrpSpPr>
          <p:cNvPr id="309" name="成组"/>
          <p:cNvGrpSpPr/>
          <p:nvPr/>
        </p:nvGrpSpPr>
        <p:grpSpPr>
          <a:xfrm>
            <a:off x="8989998" y="10498505"/>
            <a:ext cx="6331221" cy="921809"/>
            <a:chOff x="0" y="0"/>
            <a:chExt cx="6331219" cy="921807"/>
          </a:xfrm>
        </p:grpSpPr>
        <p:sp>
          <p:nvSpPr>
            <p:cNvPr id="307" name="矩形"/>
            <p:cNvSpPr/>
            <p:nvPr/>
          </p:nvSpPr>
          <p:spPr>
            <a:xfrm>
              <a:off x="0" y="0"/>
              <a:ext cx="6331219"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 name="性能测试"/>
            <p:cNvSpPr txBox="1"/>
            <p:nvPr/>
          </p:nvSpPr>
          <p:spPr>
            <a:xfrm>
              <a:off x="1507118"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性能测试</a:t>
              </a:r>
            </a:p>
          </p:txBody>
        </p:sp>
      </p:grpSp>
      <p:grpSp>
        <p:nvGrpSpPr>
          <p:cNvPr id="312" name="成组"/>
          <p:cNvGrpSpPr/>
          <p:nvPr/>
        </p:nvGrpSpPr>
        <p:grpSpPr>
          <a:xfrm>
            <a:off x="16088928" y="5857960"/>
            <a:ext cx="6333667" cy="921809"/>
            <a:chOff x="0" y="0"/>
            <a:chExt cx="6333665" cy="921807"/>
          </a:xfrm>
        </p:grpSpPr>
        <p:sp>
          <p:nvSpPr>
            <p:cNvPr id="310" name="矩形"/>
            <p:cNvSpPr/>
            <p:nvPr/>
          </p:nvSpPr>
          <p:spPr>
            <a:xfrm>
              <a:off x="0" y="0"/>
              <a:ext cx="6333665"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1" name="数据库数据"/>
            <p:cNvSpPr txBox="1"/>
            <p:nvPr/>
          </p:nvSpPr>
          <p:spPr>
            <a:xfrm>
              <a:off x="1525496" y="153162"/>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数据库数据</a:t>
              </a:r>
            </a:p>
          </p:txBody>
        </p:sp>
      </p:grpSp>
      <p:grpSp>
        <p:nvGrpSpPr>
          <p:cNvPr id="315" name="成组"/>
          <p:cNvGrpSpPr/>
          <p:nvPr/>
        </p:nvGrpSpPr>
        <p:grpSpPr>
          <a:xfrm>
            <a:off x="16083653" y="7018096"/>
            <a:ext cx="6333667" cy="921809"/>
            <a:chOff x="0" y="0"/>
            <a:chExt cx="6333665" cy="921807"/>
          </a:xfrm>
        </p:grpSpPr>
        <p:sp>
          <p:nvSpPr>
            <p:cNvPr id="313" name="矩形"/>
            <p:cNvSpPr/>
            <p:nvPr/>
          </p:nvSpPr>
          <p:spPr>
            <a:xfrm>
              <a:off x="0" y="0"/>
              <a:ext cx="6333665"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4" name="函数数据"/>
            <p:cNvSpPr txBox="1"/>
            <p:nvPr/>
          </p:nvSpPr>
          <p:spPr>
            <a:xfrm>
              <a:off x="1525496" y="130325"/>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函数数据</a:t>
              </a:r>
            </a:p>
          </p:txBody>
        </p:sp>
      </p:grpSp>
      <p:grpSp>
        <p:nvGrpSpPr>
          <p:cNvPr id="318" name="成组"/>
          <p:cNvGrpSpPr/>
          <p:nvPr/>
        </p:nvGrpSpPr>
        <p:grpSpPr>
          <a:xfrm>
            <a:off x="16083651" y="8178233"/>
            <a:ext cx="6333672" cy="921809"/>
            <a:chOff x="0" y="0"/>
            <a:chExt cx="6333670" cy="921807"/>
          </a:xfrm>
        </p:grpSpPr>
        <p:sp>
          <p:nvSpPr>
            <p:cNvPr id="316" name="矩形"/>
            <p:cNvSpPr/>
            <p:nvPr/>
          </p:nvSpPr>
          <p:spPr>
            <a:xfrm>
              <a:off x="0" y="0"/>
              <a:ext cx="6333670"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 name="测试脚本"/>
            <p:cNvSpPr txBox="1"/>
            <p:nvPr/>
          </p:nvSpPr>
          <p:spPr>
            <a:xfrm>
              <a:off x="1525497"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测试脚本</a:t>
              </a:r>
            </a:p>
          </p:txBody>
        </p:sp>
      </p:grpSp>
      <p:grpSp>
        <p:nvGrpSpPr>
          <p:cNvPr id="321" name="成组"/>
          <p:cNvGrpSpPr/>
          <p:nvPr/>
        </p:nvGrpSpPr>
        <p:grpSpPr>
          <a:xfrm>
            <a:off x="16088928" y="9338369"/>
            <a:ext cx="6333672" cy="921809"/>
            <a:chOff x="0" y="0"/>
            <a:chExt cx="6333670" cy="921807"/>
          </a:xfrm>
        </p:grpSpPr>
        <p:sp>
          <p:nvSpPr>
            <p:cNvPr id="319" name="矩形"/>
            <p:cNvSpPr/>
            <p:nvPr/>
          </p:nvSpPr>
          <p:spPr>
            <a:xfrm>
              <a:off x="0" y="0"/>
              <a:ext cx="6333670"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0" name="测试报告"/>
            <p:cNvSpPr txBox="1"/>
            <p:nvPr/>
          </p:nvSpPr>
          <p:spPr>
            <a:xfrm>
              <a:off x="1525497"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测试报告</a:t>
              </a:r>
            </a:p>
          </p:txBody>
        </p:sp>
      </p:grpSp>
      <p:grpSp>
        <p:nvGrpSpPr>
          <p:cNvPr id="324" name="成组"/>
          <p:cNvGrpSpPr/>
          <p:nvPr/>
        </p:nvGrpSpPr>
        <p:grpSpPr>
          <a:xfrm>
            <a:off x="16092979" y="10498505"/>
            <a:ext cx="6333672" cy="921809"/>
            <a:chOff x="0" y="0"/>
            <a:chExt cx="6333670" cy="921807"/>
          </a:xfrm>
        </p:grpSpPr>
        <p:sp>
          <p:nvSpPr>
            <p:cNvPr id="322" name="矩形"/>
            <p:cNvSpPr/>
            <p:nvPr/>
          </p:nvSpPr>
          <p:spPr>
            <a:xfrm>
              <a:off x="0" y="0"/>
              <a:ext cx="6333670" cy="921807"/>
            </a:xfrm>
            <a:prstGeom prst="rect">
              <a:avLst/>
            </a:prstGeom>
            <a:solidFill>
              <a:srgbClr val="FFFFFF"/>
            </a:solidFill>
            <a:ln w="38100" cap="flat">
              <a:solidFill>
                <a:srgbClr val="783887"/>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3" name="过程数据"/>
            <p:cNvSpPr txBox="1"/>
            <p:nvPr/>
          </p:nvSpPr>
          <p:spPr>
            <a:xfrm>
              <a:off x="1525497" y="142549"/>
              <a:ext cx="3231077" cy="636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b="0">
                  <a:solidFill>
                    <a:srgbClr val="5E5E5E"/>
                  </a:solidFill>
                  <a:latin typeface="Helvetica Neue Light"/>
                  <a:ea typeface="Helvetica Neue Light"/>
                  <a:cs typeface="Helvetica Neue Light"/>
                  <a:sym typeface="Helvetica Neue Light"/>
                </a:defRPr>
              </a:lvl1pPr>
            </a:lstStyle>
            <a:p>
              <a:r>
                <a:rPr>
                  <a:latin typeface="微软雅黑" panose="020B0503020204020204" pitchFamily="34" charset="-122"/>
                  <a:ea typeface="微软雅黑" panose="020B0503020204020204" pitchFamily="34" charset="-122"/>
                  <a:sym typeface="微软雅黑" panose="020B0503020204020204" pitchFamily="34" charset="-122"/>
                </a:rPr>
                <a:t>过程数据</a:t>
              </a:r>
            </a:p>
          </p:txBody>
        </p:sp>
      </p:grpSp>
      <p:sp>
        <p:nvSpPr>
          <p:cNvPr id="326" name="MeterSphere 关键能力设计：平台一站式"/>
          <p:cNvSpPr txBox="1"/>
          <p:nvPr/>
        </p:nvSpPr>
        <p:spPr>
          <a:xfrm>
            <a:off x="4391788" y="748130"/>
            <a:ext cx="15600424"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1828800">
              <a:defRPr sz="6400">
                <a:solidFill>
                  <a:srgbClr val="5E5E5E"/>
                </a:solidFill>
                <a:latin typeface="Helvetica"/>
                <a:ea typeface="Helvetica"/>
                <a:cs typeface="Helvetica"/>
                <a:sym typeface="Helvetica"/>
              </a:defRPr>
            </a:pPr>
            <a:r>
              <a:rPr>
                <a:latin typeface="微软雅黑" panose="020B0503020204020204" pitchFamily="34" charset="-122"/>
                <a:ea typeface="微软雅黑" panose="020B0503020204020204" pitchFamily="34" charset="-122"/>
                <a:sym typeface="微软雅黑" panose="020B0503020204020204" pitchFamily="34" charset="-122"/>
              </a:rPr>
              <a:t>MeterSphere 关键能力设计：</a:t>
            </a:r>
            <a:r>
              <a:rPr sz="6400">
                <a:solidFill>
                  <a:srgbClr val="5E5E5E"/>
                </a:solidFill>
                <a:latin typeface="微软雅黑" panose="020B0503020204020204" pitchFamily="34" charset="-122"/>
                <a:ea typeface="微软雅黑" panose="020B0503020204020204" pitchFamily="34" charset="-122"/>
                <a:cs typeface="Helvetica"/>
                <a:sym typeface="微软雅黑" panose="020B0503020204020204" pitchFamily="34" charset="-122"/>
              </a:rPr>
              <a:t>平台一站式</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2674</Words>
  <Application>Microsoft Macintosh PowerPoint</Application>
  <PresentationFormat>自定义</PresentationFormat>
  <Paragraphs>885</Paragraphs>
  <Slides>57</Slides>
  <Notes>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57</vt:i4>
      </vt:variant>
    </vt:vector>
  </HeadingPairs>
  <TitlesOfParts>
    <vt:vector size="72" baseType="lpstr">
      <vt:lpstr>思源黑体</vt:lpstr>
      <vt:lpstr>思源黑体 Bold</vt:lpstr>
      <vt:lpstr>思源黑体 CN Normal</vt:lpstr>
      <vt:lpstr>思源黑体 Medium</vt:lpstr>
      <vt:lpstr>Microsoft YaHei</vt:lpstr>
      <vt:lpstr>Microsoft YaHei</vt:lpstr>
      <vt:lpstr>微软雅黑 Light</vt:lpstr>
      <vt:lpstr>Arial</vt:lpstr>
      <vt:lpstr>Calibri</vt:lpstr>
      <vt:lpstr>Helvetica Neue</vt:lpstr>
      <vt:lpstr>Helvetica Neue Light</vt:lpstr>
      <vt:lpstr>Helvetica Neue Medium</vt:lpstr>
      <vt:lpstr>Wingdings</vt:lpstr>
      <vt:lpstr>White</vt:lpstr>
      <vt:lpstr>Office 主题​​</vt:lpstr>
      <vt:lpstr>一站式开源持续测试平台 MeterSphere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64</cp:revision>
  <dcterms:modified xsi:type="dcterms:W3CDTF">2022-12-24T01:19:08Z</dcterms:modified>
</cp:coreProperties>
</file>